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79" r:id="rId4"/>
    <p:sldId id="281" r:id="rId5"/>
    <p:sldId id="282" r:id="rId6"/>
    <p:sldId id="263" r:id="rId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sa Rasheed/BIZ/ISB" initials="AR" lastIdx="1" clrIdx="0">
    <p:extLst>
      <p:ext uri="{19B8F6BF-5375-455C-9EA6-DF929625EA0E}">
        <p15:presenceInfo xmlns:p15="http://schemas.microsoft.com/office/powerpoint/2012/main" userId="S::anisa.rasheed@jazz.com.pk::6fcf798c-3b24-4ded-88f7-fc5731c4e51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5D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53"/>
  </p:normalViewPr>
  <p:slideViewPr>
    <p:cSldViewPr>
      <p:cViewPr varScale="1">
        <p:scale>
          <a:sx n="93" d="100"/>
          <a:sy n="93" d="100"/>
        </p:scale>
        <p:origin x="216" y="6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4A7F6-E296-4A2D-8CC1-795076E5B55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47D32-B715-4936-AF9B-5D8BBB303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47D32-B715-4936-AF9B-5D8BBB3030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5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FFC0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FFC0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FFC0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FFC0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1769" y="99136"/>
            <a:ext cx="10237342" cy="8345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FFC0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22869" y="1691132"/>
            <a:ext cx="9660890" cy="409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svg"/><Relationship Id="rId18" Type="http://schemas.openxmlformats.org/officeDocument/2006/relationships/image" Target="../media/image2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12" Type="http://schemas.openxmlformats.org/officeDocument/2006/relationships/image" Target="../media/image20.png"/><Relationship Id="rId17" Type="http://schemas.openxmlformats.org/officeDocument/2006/relationships/image" Target="../media/image25.sv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svg"/><Relationship Id="rId5" Type="http://schemas.openxmlformats.org/officeDocument/2006/relationships/image" Target="../media/image13.svg"/><Relationship Id="rId15" Type="http://schemas.openxmlformats.org/officeDocument/2006/relationships/image" Target="../media/image2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7.png"/><Relationship Id="rId11" Type="http://schemas.openxmlformats.org/officeDocument/2006/relationships/hyperlink" Target="mailto:garaj-cloud@jazz.com.pk" TargetMode="External"/><Relationship Id="rId5" Type="http://schemas.openxmlformats.org/officeDocument/2006/relationships/image" Target="../media/image36.png"/><Relationship Id="rId10" Type="http://schemas.openxmlformats.org/officeDocument/2006/relationships/hyperlink" Target="mailto:bizcloudbilling@jazz.com.pk" TargetMode="External"/><Relationship Id="rId4" Type="http://schemas.openxmlformats.org/officeDocument/2006/relationships/hyperlink" Target="mailto:cloud.support@jazz.com.pk" TargetMode="External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3198" y="3048000"/>
            <a:ext cx="5963312" cy="1060547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4400"/>
              </a:lnSpc>
              <a:spcBef>
                <a:spcPts val="490"/>
              </a:spcBef>
            </a:pPr>
            <a:r>
              <a:rPr lang="en-US" sz="3900" dirty="0" err="1">
                <a:solidFill>
                  <a:schemeClr val="bg1"/>
                </a:solidFill>
                <a:latin typeface="Arial Black"/>
                <a:cs typeface="Arial Black"/>
              </a:rPr>
              <a:t>Garaj</a:t>
            </a:r>
            <a:r>
              <a:rPr lang="en-US" sz="3900" dirty="0">
                <a:solidFill>
                  <a:schemeClr val="bg1"/>
                </a:solidFill>
                <a:latin typeface="Arial Black"/>
                <a:cs typeface="Arial Black"/>
              </a:rPr>
              <a:t> Mail</a:t>
            </a:r>
          </a:p>
          <a:p>
            <a:pPr marL="12700" marR="5080">
              <a:spcBef>
                <a:spcPts val="490"/>
              </a:spcBef>
            </a:pPr>
            <a:r>
              <a:rPr lang="en-US" sz="2400" dirty="0">
                <a:solidFill>
                  <a:srgbClr val="FFC000"/>
                </a:solidFill>
                <a:latin typeface="Arial Black"/>
                <a:cs typeface="Arial Black"/>
              </a:rPr>
              <a:t>your complete email solution</a:t>
            </a:r>
            <a:endParaRPr sz="2400" dirty="0">
              <a:solidFill>
                <a:srgbClr val="FFC000"/>
              </a:solidFill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-1743228" y="-1464565"/>
            <a:ext cx="4008120" cy="6858000"/>
          </a:xfrm>
          <a:custGeom>
            <a:avLst/>
            <a:gdLst/>
            <a:ahLst/>
            <a:cxnLst/>
            <a:rect l="l" t="t" r="r" b="b"/>
            <a:pathLst>
              <a:path w="4008120" h="6858000">
                <a:moveTo>
                  <a:pt x="3425190" y="0"/>
                </a:moveTo>
                <a:lnTo>
                  <a:pt x="287020" y="0"/>
                </a:lnTo>
                <a:lnTo>
                  <a:pt x="0" y="1172083"/>
                </a:lnTo>
                <a:lnTo>
                  <a:pt x="1305433" y="1125855"/>
                </a:lnTo>
                <a:lnTo>
                  <a:pt x="1271143" y="1278001"/>
                </a:lnTo>
                <a:lnTo>
                  <a:pt x="1214755" y="1539875"/>
                </a:lnTo>
                <a:lnTo>
                  <a:pt x="1151255" y="1842389"/>
                </a:lnTo>
                <a:lnTo>
                  <a:pt x="932815" y="2898775"/>
                </a:lnTo>
                <a:lnTo>
                  <a:pt x="869442" y="3200273"/>
                </a:lnTo>
                <a:lnTo>
                  <a:pt x="828675" y="3391154"/>
                </a:lnTo>
                <a:lnTo>
                  <a:pt x="764667" y="3682365"/>
                </a:lnTo>
                <a:lnTo>
                  <a:pt x="718312" y="3883787"/>
                </a:lnTo>
                <a:lnTo>
                  <a:pt x="702183" y="3950589"/>
                </a:lnTo>
                <a:lnTo>
                  <a:pt x="1950212" y="3739134"/>
                </a:lnTo>
                <a:lnTo>
                  <a:pt x="3425190" y="0"/>
                </a:lnTo>
                <a:close/>
              </a:path>
              <a:path w="4008120" h="6858000">
                <a:moveTo>
                  <a:pt x="4007739" y="2186178"/>
                </a:moveTo>
                <a:lnTo>
                  <a:pt x="2651125" y="2418842"/>
                </a:lnTo>
                <a:lnTo>
                  <a:pt x="2124456" y="3691636"/>
                </a:lnTo>
                <a:lnTo>
                  <a:pt x="1450594" y="6857911"/>
                </a:lnTo>
                <a:lnTo>
                  <a:pt x="1894205" y="6857911"/>
                </a:lnTo>
                <a:lnTo>
                  <a:pt x="4007739" y="2186178"/>
                </a:lnTo>
                <a:close/>
              </a:path>
            </a:pathLst>
          </a:custGeom>
          <a:solidFill>
            <a:srgbClr val="FFC100">
              <a:alpha val="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6905243" y="1964435"/>
            <a:ext cx="4472940" cy="2929255"/>
            <a:chOff x="6905243" y="1964435"/>
            <a:chExt cx="4472940" cy="2929255"/>
          </a:xfrm>
        </p:grpSpPr>
        <p:sp>
          <p:nvSpPr>
            <p:cNvPr id="5" name="object 5"/>
            <p:cNvSpPr/>
            <p:nvPr/>
          </p:nvSpPr>
          <p:spPr>
            <a:xfrm>
              <a:off x="7693151" y="4276343"/>
              <a:ext cx="3127375" cy="427990"/>
            </a:xfrm>
            <a:custGeom>
              <a:avLst/>
              <a:gdLst/>
              <a:ahLst/>
              <a:cxnLst/>
              <a:rect l="l" t="t" r="r" b="b"/>
              <a:pathLst>
                <a:path w="3127375" h="427989">
                  <a:moveTo>
                    <a:pt x="3084195" y="0"/>
                  </a:moveTo>
                  <a:lnTo>
                    <a:pt x="91694" y="0"/>
                  </a:lnTo>
                  <a:lnTo>
                    <a:pt x="0" y="427989"/>
                  </a:lnTo>
                  <a:lnTo>
                    <a:pt x="2966974" y="427989"/>
                  </a:lnTo>
                  <a:lnTo>
                    <a:pt x="2980436" y="425830"/>
                  </a:lnTo>
                  <a:lnTo>
                    <a:pt x="3001772" y="410590"/>
                  </a:lnTo>
                  <a:lnTo>
                    <a:pt x="3125216" y="57530"/>
                  </a:lnTo>
                  <a:lnTo>
                    <a:pt x="3127121" y="36575"/>
                  </a:lnTo>
                  <a:lnTo>
                    <a:pt x="3119501" y="18160"/>
                  </a:lnTo>
                  <a:lnTo>
                    <a:pt x="3104515" y="5079"/>
                  </a:lnTo>
                  <a:lnTo>
                    <a:pt x="3084195" y="0"/>
                  </a:lnTo>
                  <a:close/>
                </a:path>
              </a:pathLst>
            </a:custGeom>
            <a:solidFill>
              <a:srgbClr val="FD01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05243" y="1964435"/>
              <a:ext cx="4472940" cy="29291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675" y="75279"/>
            <a:ext cx="10544950" cy="684726"/>
          </a:xfrm>
          <a:prstGeom prst="rect">
            <a:avLst/>
          </a:prstGeom>
        </p:spPr>
        <p:txBody>
          <a:bodyPr vert="horz" wrap="square" lIns="0" tIns="220904" rIns="0" bIns="0" rtlCol="0">
            <a:spAutoFit/>
          </a:bodyPr>
          <a:lstStyle/>
          <a:p>
            <a:pPr marL="274320">
              <a:lnSpc>
                <a:spcPct val="100000"/>
              </a:lnSpc>
              <a:spcBef>
                <a:spcPts val="100"/>
              </a:spcBef>
            </a:pPr>
            <a:r>
              <a:rPr lang="en-US" sz="3000" dirty="0" err="1"/>
              <a:t>Garaj’s</a:t>
            </a:r>
            <a:r>
              <a:rPr lang="en-US" sz="3000" dirty="0"/>
              <a:t> Journey To Seamless Email Management</a:t>
            </a:r>
          </a:p>
        </p:txBody>
      </p: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1411" y="5433520"/>
            <a:ext cx="2884932" cy="102235"/>
          </a:xfrm>
          <a:prstGeom prst="rect">
            <a:avLst/>
          </a:prstGeom>
        </p:spPr>
      </p:pic>
      <p:grpSp>
        <p:nvGrpSpPr>
          <p:cNvPr id="20" name="object 4">
            <a:extLst>
              <a:ext uri="{FF2B5EF4-FFF2-40B4-BE49-F238E27FC236}">
                <a16:creationId xmlns:a16="http://schemas.microsoft.com/office/drawing/2014/main" id="{AA5CC99B-ABB3-4E7C-B898-2412671223F9}"/>
              </a:ext>
            </a:extLst>
          </p:cNvPr>
          <p:cNvGrpSpPr/>
          <p:nvPr/>
        </p:nvGrpSpPr>
        <p:grpSpPr>
          <a:xfrm>
            <a:off x="10758472" y="188573"/>
            <a:ext cx="1011907" cy="662681"/>
            <a:chOff x="6905243" y="1964435"/>
            <a:chExt cx="4472940" cy="2929255"/>
          </a:xfrm>
        </p:grpSpPr>
        <p:sp>
          <p:nvSpPr>
            <p:cNvPr id="21" name="object 5">
              <a:extLst>
                <a:ext uri="{FF2B5EF4-FFF2-40B4-BE49-F238E27FC236}">
                  <a16:creationId xmlns:a16="http://schemas.microsoft.com/office/drawing/2014/main" id="{C2BE5D4B-1139-4510-9DC5-A2948F24C033}"/>
                </a:ext>
              </a:extLst>
            </p:cNvPr>
            <p:cNvSpPr/>
            <p:nvPr/>
          </p:nvSpPr>
          <p:spPr>
            <a:xfrm>
              <a:off x="7693151" y="4276343"/>
              <a:ext cx="3127375" cy="427990"/>
            </a:xfrm>
            <a:custGeom>
              <a:avLst/>
              <a:gdLst/>
              <a:ahLst/>
              <a:cxnLst/>
              <a:rect l="l" t="t" r="r" b="b"/>
              <a:pathLst>
                <a:path w="3127375" h="427989">
                  <a:moveTo>
                    <a:pt x="3084195" y="0"/>
                  </a:moveTo>
                  <a:lnTo>
                    <a:pt x="91694" y="0"/>
                  </a:lnTo>
                  <a:lnTo>
                    <a:pt x="0" y="427989"/>
                  </a:lnTo>
                  <a:lnTo>
                    <a:pt x="2966974" y="427989"/>
                  </a:lnTo>
                  <a:lnTo>
                    <a:pt x="2980436" y="425830"/>
                  </a:lnTo>
                  <a:lnTo>
                    <a:pt x="3001772" y="410590"/>
                  </a:lnTo>
                  <a:lnTo>
                    <a:pt x="3125216" y="57530"/>
                  </a:lnTo>
                  <a:lnTo>
                    <a:pt x="3127121" y="36575"/>
                  </a:lnTo>
                  <a:lnTo>
                    <a:pt x="3119501" y="18160"/>
                  </a:lnTo>
                  <a:lnTo>
                    <a:pt x="3104515" y="5079"/>
                  </a:lnTo>
                  <a:lnTo>
                    <a:pt x="3084195" y="0"/>
                  </a:lnTo>
                  <a:close/>
                </a:path>
              </a:pathLst>
            </a:custGeom>
            <a:solidFill>
              <a:srgbClr val="FD01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6">
              <a:extLst>
                <a:ext uri="{FF2B5EF4-FFF2-40B4-BE49-F238E27FC236}">
                  <a16:creationId xmlns:a16="http://schemas.microsoft.com/office/drawing/2014/main" id="{A85D7CD8-EE6E-49DC-89C6-E2B34CB2E351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05243" y="1964435"/>
              <a:ext cx="4472940" cy="2929128"/>
            </a:xfrm>
            <a:prstGeom prst="rect">
              <a:avLst/>
            </a:prstGeom>
          </p:spPr>
        </p:pic>
      </p:grp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DD6CC26-8C5F-5695-9216-6940593A21C7}"/>
              </a:ext>
            </a:extLst>
          </p:cNvPr>
          <p:cNvSpPr/>
          <p:nvPr/>
        </p:nvSpPr>
        <p:spPr>
          <a:xfrm>
            <a:off x="1058204" y="2573854"/>
            <a:ext cx="6256996" cy="36322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800" b="1" dirty="0">
                <a:solidFill>
                  <a:schemeClr val="bg1"/>
                </a:solidFill>
              </a:rPr>
              <a:t>customizable email management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682B5C2-404C-EB3B-BC05-E595261CBFD5}"/>
              </a:ext>
            </a:extLst>
          </p:cNvPr>
          <p:cNvSpPr/>
          <p:nvPr/>
        </p:nvSpPr>
        <p:spPr>
          <a:xfrm>
            <a:off x="1130346" y="3490256"/>
            <a:ext cx="6168392" cy="36322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user friendly interface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FDD660E-3B42-CC08-D16C-2FA95B1CDFD9}"/>
              </a:ext>
            </a:extLst>
          </p:cNvPr>
          <p:cNvSpPr/>
          <p:nvPr/>
        </p:nvSpPr>
        <p:spPr>
          <a:xfrm>
            <a:off x="1179004" y="1660699"/>
            <a:ext cx="6114833" cy="36322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comprehensive email solution built on </a:t>
            </a:r>
            <a:r>
              <a:rPr lang="en-US" sz="1800" b="1" dirty="0" err="1">
                <a:solidFill>
                  <a:schemeClr val="bg1"/>
                </a:solidFill>
              </a:rPr>
              <a:t>Axigen</a:t>
            </a:r>
            <a:r>
              <a:rPr lang="en-US" sz="1800" b="1" dirty="0">
                <a:solidFill>
                  <a:schemeClr val="bg1"/>
                </a:solidFill>
              </a:rPr>
              <a:t> platform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BFD1B69-2683-E778-7EAD-24B7D5BDD8C2}"/>
              </a:ext>
            </a:extLst>
          </p:cNvPr>
          <p:cNvSpPr/>
          <p:nvPr/>
        </p:nvSpPr>
        <p:spPr>
          <a:xfrm>
            <a:off x="1138700" y="4351356"/>
            <a:ext cx="6168393" cy="36322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integration with other business tools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B23225D-094D-63F8-4030-8CC65082622D}"/>
              </a:ext>
            </a:extLst>
          </p:cNvPr>
          <p:cNvSpPr/>
          <p:nvPr/>
        </p:nvSpPr>
        <p:spPr>
          <a:xfrm>
            <a:off x="1227120" y="5282507"/>
            <a:ext cx="6071069" cy="36322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</a:t>
            </a:r>
            <a:r>
              <a:rPr lang="en-US" sz="1800" b="1" dirty="0">
                <a:solidFill>
                  <a:schemeClr val="bg1"/>
                </a:solidFill>
              </a:rPr>
              <a:t>calable for businesses of all sizes</a:t>
            </a:r>
          </a:p>
        </p:txBody>
      </p:sp>
      <p:pic>
        <p:nvPicPr>
          <p:cNvPr id="1026" name="Picture 2" descr="Customization icon from business bicolor set Vector Image">
            <a:extLst>
              <a:ext uri="{FF2B5EF4-FFF2-40B4-BE49-F238E27FC236}">
                <a16:creationId xmlns:a16="http://schemas.microsoft.com/office/drawing/2014/main" id="{93626504-1012-1EC2-8FAF-FCAE81BEB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91" y="2497600"/>
            <a:ext cx="558952" cy="55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incierge Club Platform Icon ...">
            <a:extLst>
              <a:ext uri="{FF2B5EF4-FFF2-40B4-BE49-F238E27FC236}">
                <a16:creationId xmlns:a16="http://schemas.microsoft.com/office/drawing/2014/main" id="{1D9C9EBA-20D3-F518-2F9C-5D8DD20DD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24" y="1524000"/>
            <a:ext cx="579513" cy="57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ata integration hub&quot; Icon - Download ...">
            <a:extLst>
              <a:ext uri="{FF2B5EF4-FFF2-40B4-BE49-F238E27FC236}">
                <a16:creationId xmlns:a16="http://schemas.microsoft.com/office/drawing/2014/main" id="{2178A8C7-960E-9A37-4E5F-52B8849A8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47" y="3412643"/>
            <a:ext cx="555242" cy="514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ntegration tools icon Royalty Free ...">
            <a:extLst>
              <a:ext uri="{FF2B5EF4-FFF2-40B4-BE49-F238E27FC236}">
                <a16:creationId xmlns:a16="http://schemas.microsoft.com/office/drawing/2014/main" id="{23B1B9EF-75E4-F513-42F1-4845F6BF07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3"/>
          <a:stretch/>
        </p:blipFill>
        <p:spPr bwMode="auto">
          <a:xfrm>
            <a:off x="719995" y="4273606"/>
            <a:ext cx="555242" cy="56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EDCEBE1-7FF7-ACB9-EF53-3AB01667599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9347" y="5186884"/>
            <a:ext cx="502454" cy="51175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1CBC805-CB36-0D2D-D72E-1F73BCA6925C}"/>
              </a:ext>
            </a:extLst>
          </p:cNvPr>
          <p:cNvSpPr/>
          <p:nvPr/>
        </p:nvSpPr>
        <p:spPr>
          <a:xfrm>
            <a:off x="7772400" y="2556125"/>
            <a:ext cx="4191000" cy="2168275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pic>
        <p:nvPicPr>
          <p:cNvPr id="1044" name="Picture 20">
            <a:extLst>
              <a:ext uri="{FF2B5EF4-FFF2-40B4-BE49-F238E27FC236}">
                <a16:creationId xmlns:a16="http://schemas.microsoft.com/office/drawing/2014/main" id="{43EC7BF5-3757-F57F-213A-AB0D99468B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4"/>
          <a:stretch/>
        </p:blipFill>
        <p:spPr bwMode="auto">
          <a:xfrm>
            <a:off x="7924800" y="2763466"/>
            <a:ext cx="3889334" cy="177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02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FC8D1A6-5BB2-D985-3AF0-B3B8640671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4104031" cy="684726"/>
          </a:xfrm>
          <a:prstGeom prst="rect">
            <a:avLst/>
          </a:prstGeom>
        </p:spPr>
        <p:txBody>
          <a:bodyPr vert="horz" wrap="square" lIns="0" tIns="220904" rIns="0" bIns="0" rtlCol="0">
            <a:spAutoFit/>
          </a:bodyPr>
          <a:lstStyle/>
          <a:p>
            <a:pPr marL="274320" algn="ctr">
              <a:lnSpc>
                <a:spcPct val="100000"/>
              </a:lnSpc>
              <a:spcBef>
                <a:spcPts val="100"/>
              </a:spcBef>
            </a:pPr>
            <a:r>
              <a:rPr lang="en-US" sz="3000" dirty="0"/>
              <a:t>Product Features</a:t>
            </a:r>
            <a:endParaRPr sz="3000" dirty="0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F1648B89-1A2C-93E1-552D-51DEBDDBD5D6}"/>
              </a:ext>
            </a:extLst>
          </p:cNvPr>
          <p:cNvSpPr/>
          <p:nvPr/>
        </p:nvSpPr>
        <p:spPr>
          <a:xfrm>
            <a:off x="914400" y="1371600"/>
            <a:ext cx="914400" cy="7620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4C2D403-BA72-9736-83BA-F3D039607BB0}"/>
              </a:ext>
            </a:extLst>
          </p:cNvPr>
          <p:cNvCxnSpPr/>
          <p:nvPr/>
        </p:nvCxnSpPr>
        <p:spPr>
          <a:xfrm>
            <a:off x="1143000" y="1295400"/>
            <a:ext cx="381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Hexagon 25">
            <a:extLst>
              <a:ext uri="{FF2B5EF4-FFF2-40B4-BE49-F238E27FC236}">
                <a16:creationId xmlns:a16="http://schemas.microsoft.com/office/drawing/2014/main" id="{601CE83A-D284-FBF2-E04A-871325E4BA8D}"/>
              </a:ext>
            </a:extLst>
          </p:cNvPr>
          <p:cNvSpPr/>
          <p:nvPr/>
        </p:nvSpPr>
        <p:spPr>
          <a:xfrm>
            <a:off x="6705600" y="1371600"/>
            <a:ext cx="914400" cy="7620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3E019F5-D097-147C-90DD-F34CEDBBE6F5}"/>
              </a:ext>
            </a:extLst>
          </p:cNvPr>
          <p:cNvCxnSpPr/>
          <p:nvPr/>
        </p:nvCxnSpPr>
        <p:spPr>
          <a:xfrm>
            <a:off x="6934200" y="1295400"/>
            <a:ext cx="381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Hexagon 27">
            <a:extLst>
              <a:ext uri="{FF2B5EF4-FFF2-40B4-BE49-F238E27FC236}">
                <a16:creationId xmlns:a16="http://schemas.microsoft.com/office/drawing/2014/main" id="{FD93280E-F7CD-6DB3-3C72-C9BFCDCE4E95}"/>
              </a:ext>
            </a:extLst>
          </p:cNvPr>
          <p:cNvSpPr/>
          <p:nvPr/>
        </p:nvSpPr>
        <p:spPr>
          <a:xfrm>
            <a:off x="914400" y="2800718"/>
            <a:ext cx="914400" cy="7620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176CDB3-2B3D-A067-C65B-80390F97B7D3}"/>
              </a:ext>
            </a:extLst>
          </p:cNvPr>
          <p:cNvCxnSpPr/>
          <p:nvPr/>
        </p:nvCxnSpPr>
        <p:spPr>
          <a:xfrm>
            <a:off x="1143000" y="2724518"/>
            <a:ext cx="381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Hexagon 30">
            <a:extLst>
              <a:ext uri="{FF2B5EF4-FFF2-40B4-BE49-F238E27FC236}">
                <a16:creationId xmlns:a16="http://schemas.microsoft.com/office/drawing/2014/main" id="{9A9743B8-4048-3965-5BE7-3D574EE631C5}"/>
              </a:ext>
            </a:extLst>
          </p:cNvPr>
          <p:cNvSpPr/>
          <p:nvPr/>
        </p:nvSpPr>
        <p:spPr>
          <a:xfrm>
            <a:off x="6705600" y="2800718"/>
            <a:ext cx="914400" cy="7620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6F6826F-9B8D-6577-78A7-790754C5AF84}"/>
              </a:ext>
            </a:extLst>
          </p:cNvPr>
          <p:cNvCxnSpPr/>
          <p:nvPr/>
        </p:nvCxnSpPr>
        <p:spPr>
          <a:xfrm>
            <a:off x="6934200" y="2724518"/>
            <a:ext cx="381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exagon 32">
            <a:extLst>
              <a:ext uri="{FF2B5EF4-FFF2-40B4-BE49-F238E27FC236}">
                <a16:creationId xmlns:a16="http://schemas.microsoft.com/office/drawing/2014/main" id="{72F4EF29-C1B0-7C46-323C-C4CB7ABB2F2C}"/>
              </a:ext>
            </a:extLst>
          </p:cNvPr>
          <p:cNvSpPr/>
          <p:nvPr/>
        </p:nvSpPr>
        <p:spPr>
          <a:xfrm>
            <a:off x="914400" y="4133482"/>
            <a:ext cx="914400" cy="7620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79B5BDF-386A-B696-6185-26A400003744}"/>
              </a:ext>
            </a:extLst>
          </p:cNvPr>
          <p:cNvCxnSpPr/>
          <p:nvPr/>
        </p:nvCxnSpPr>
        <p:spPr>
          <a:xfrm>
            <a:off x="1143000" y="4057282"/>
            <a:ext cx="381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Hexagon 35">
            <a:extLst>
              <a:ext uri="{FF2B5EF4-FFF2-40B4-BE49-F238E27FC236}">
                <a16:creationId xmlns:a16="http://schemas.microsoft.com/office/drawing/2014/main" id="{21B036A3-4607-CD89-99CF-D3CDD7996036}"/>
              </a:ext>
            </a:extLst>
          </p:cNvPr>
          <p:cNvSpPr/>
          <p:nvPr/>
        </p:nvSpPr>
        <p:spPr>
          <a:xfrm>
            <a:off x="6705600" y="4133482"/>
            <a:ext cx="914400" cy="7620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586E4C-6C2A-70B1-9A0F-C8962DE1A973}"/>
              </a:ext>
            </a:extLst>
          </p:cNvPr>
          <p:cNvCxnSpPr/>
          <p:nvPr/>
        </p:nvCxnSpPr>
        <p:spPr>
          <a:xfrm>
            <a:off x="6934200" y="4057282"/>
            <a:ext cx="381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Hexagon 37">
            <a:extLst>
              <a:ext uri="{FF2B5EF4-FFF2-40B4-BE49-F238E27FC236}">
                <a16:creationId xmlns:a16="http://schemas.microsoft.com/office/drawing/2014/main" id="{E0946A49-FEC9-10D9-AE33-1B65401061CA}"/>
              </a:ext>
            </a:extLst>
          </p:cNvPr>
          <p:cNvSpPr/>
          <p:nvPr/>
        </p:nvSpPr>
        <p:spPr>
          <a:xfrm>
            <a:off x="914400" y="5562600"/>
            <a:ext cx="914400" cy="7620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F3050EB-9C88-F8AC-D320-924BE2FA4C49}"/>
              </a:ext>
            </a:extLst>
          </p:cNvPr>
          <p:cNvCxnSpPr/>
          <p:nvPr/>
        </p:nvCxnSpPr>
        <p:spPr>
          <a:xfrm>
            <a:off x="1143000" y="5486400"/>
            <a:ext cx="381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Hexagon 40">
            <a:extLst>
              <a:ext uri="{FF2B5EF4-FFF2-40B4-BE49-F238E27FC236}">
                <a16:creationId xmlns:a16="http://schemas.microsoft.com/office/drawing/2014/main" id="{6789FB8C-ECEA-0C64-7336-B4474A665A4A}"/>
              </a:ext>
            </a:extLst>
          </p:cNvPr>
          <p:cNvSpPr/>
          <p:nvPr/>
        </p:nvSpPr>
        <p:spPr>
          <a:xfrm>
            <a:off x="6705600" y="5562600"/>
            <a:ext cx="914400" cy="7620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238251E-86F3-301E-5ABF-CD3A340855DB}"/>
              </a:ext>
            </a:extLst>
          </p:cNvPr>
          <p:cNvCxnSpPr/>
          <p:nvPr/>
        </p:nvCxnSpPr>
        <p:spPr>
          <a:xfrm>
            <a:off x="6934200" y="5486400"/>
            <a:ext cx="3810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Graphic 42" descr="Email with solid fill">
            <a:extLst>
              <a:ext uri="{FF2B5EF4-FFF2-40B4-BE49-F238E27FC236}">
                <a16:creationId xmlns:a16="http://schemas.microsoft.com/office/drawing/2014/main" id="{E8CE1DA9-D27D-C525-DE19-491B59BAF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3244" y="1485563"/>
            <a:ext cx="476956" cy="47695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0CDBFFF-B5F6-8D00-1718-B24F9EE7A7A8}"/>
              </a:ext>
            </a:extLst>
          </p:cNvPr>
          <p:cNvSpPr txBox="1"/>
          <p:nvPr/>
        </p:nvSpPr>
        <p:spPr>
          <a:xfrm>
            <a:off x="1834444" y="1290145"/>
            <a:ext cx="2906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FFC000"/>
                </a:solidFill>
                <a:latin typeface="Calibri" panose="020F0502020204030204" pitchFamily="34" charset="0"/>
              </a:rPr>
              <a:t>Robust Email Management</a:t>
            </a:r>
          </a:p>
        </p:txBody>
      </p:sp>
      <p:pic>
        <p:nvPicPr>
          <p:cNvPr id="46" name="Graphic 45" descr="Ui Ux with solid fill">
            <a:extLst>
              <a:ext uri="{FF2B5EF4-FFF2-40B4-BE49-F238E27FC236}">
                <a16:creationId xmlns:a16="http://schemas.microsoft.com/office/drawing/2014/main" id="{F48BC98D-D0F7-DB99-63FF-FB6A1A5C57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96100" y="1476559"/>
            <a:ext cx="533400" cy="5334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C961A947-2897-15F4-AF24-A7F0A44DF6C4}"/>
              </a:ext>
            </a:extLst>
          </p:cNvPr>
          <p:cNvSpPr txBox="1"/>
          <p:nvPr/>
        </p:nvSpPr>
        <p:spPr>
          <a:xfrm>
            <a:off x="7634111" y="1291893"/>
            <a:ext cx="2906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FFC000"/>
                </a:solidFill>
                <a:latin typeface="Calibri" panose="020F0502020204030204" pitchFamily="34" charset="0"/>
              </a:rPr>
              <a:t>Intuitive Webmail Interface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0BA6216-E0B2-149E-170A-A82CA286DBF6}"/>
              </a:ext>
            </a:extLst>
          </p:cNvPr>
          <p:cNvSpPr txBox="1"/>
          <p:nvPr/>
        </p:nvSpPr>
        <p:spPr>
          <a:xfrm>
            <a:off x="1856501" y="2743560"/>
            <a:ext cx="2906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FFC000"/>
                </a:solidFill>
                <a:latin typeface="Calibri" panose="020F0502020204030204" pitchFamily="34" charset="0"/>
              </a:rPr>
              <a:t>Cross Platform Compatibility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259A50-64AC-7C27-9ED3-165DC6E33D95}"/>
              </a:ext>
            </a:extLst>
          </p:cNvPr>
          <p:cNvSpPr txBox="1"/>
          <p:nvPr/>
        </p:nvSpPr>
        <p:spPr>
          <a:xfrm>
            <a:off x="7505700" y="2743201"/>
            <a:ext cx="2906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FFC000"/>
                </a:solidFill>
                <a:latin typeface="Calibri" panose="020F0502020204030204" pitchFamily="34" charset="0"/>
              </a:rPr>
              <a:t>Efficient Search &amp; Filters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8A375E0-E1A0-E729-B6EB-3553DAEB050A}"/>
              </a:ext>
            </a:extLst>
          </p:cNvPr>
          <p:cNvSpPr txBox="1"/>
          <p:nvPr/>
        </p:nvSpPr>
        <p:spPr>
          <a:xfrm>
            <a:off x="1659466" y="4092610"/>
            <a:ext cx="2906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FFC000"/>
                </a:solidFill>
                <a:latin typeface="Calibri" panose="020F0502020204030204" pitchFamily="34" charset="0"/>
              </a:rPr>
              <a:t>Monitoring &amp; Reporting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71A2DEC-253E-496F-A868-5C2020111FD4}"/>
              </a:ext>
            </a:extLst>
          </p:cNvPr>
          <p:cNvSpPr txBox="1"/>
          <p:nvPr/>
        </p:nvSpPr>
        <p:spPr>
          <a:xfrm>
            <a:off x="7432321" y="4093090"/>
            <a:ext cx="2906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FFC000"/>
                </a:solidFill>
                <a:latin typeface="Calibri" panose="020F0502020204030204" pitchFamily="34" charset="0"/>
              </a:rPr>
              <a:t>Secure Communication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4FB170E-0C47-89A0-8C2B-850EE9A29A51}"/>
              </a:ext>
            </a:extLst>
          </p:cNvPr>
          <p:cNvSpPr txBox="1"/>
          <p:nvPr/>
        </p:nvSpPr>
        <p:spPr>
          <a:xfrm>
            <a:off x="1731802" y="5516929"/>
            <a:ext cx="315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FFC000"/>
                </a:solidFill>
                <a:latin typeface="Calibri" panose="020F0502020204030204" pitchFamily="34" charset="0"/>
              </a:rPr>
              <a:t>User Management &amp; Control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1121AB5-794B-D6B0-B1AF-739077593F7A}"/>
              </a:ext>
            </a:extLst>
          </p:cNvPr>
          <p:cNvSpPr txBox="1"/>
          <p:nvPr/>
        </p:nvSpPr>
        <p:spPr>
          <a:xfrm>
            <a:off x="7584873" y="5518849"/>
            <a:ext cx="29063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FFC000"/>
                </a:solidFill>
                <a:latin typeface="Calibri" panose="020F0502020204030204" pitchFamily="34" charset="0"/>
              </a:rPr>
              <a:t>Mobile Sync &amp; Active Sync</a:t>
            </a:r>
          </a:p>
        </p:txBody>
      </p:sp>
      <p:pic>
        <p:nvPicPr>
          <p:cNvPr id="54" name="Graphic 53" descr="User network with solid fill">
            <a:extLst>
              <a:ext uri="{FF2B5EF4-FFF2-40B4-BE49-F238E27FC236}">
                <a16:creationId xmlns:a16="http://schemas.microsoft.com/office/drawing/2014/main" id="{41E23F10-A18F-62D1-F3B1-77D4B5617BE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0141" y="2868425"/>
            <a:ext cx="544170" cy="544170"/>
          </a:xfrm>
          <a:prstGeom prst="rect">
            <a:avLst/>
          </a:prstGeom>
        </p:spPr>
      </p:pic>
      <p:pic>
        <p:nvPicPr>
          <p:cNvPr id="55" name="Graphic 54" descr="Folder Search with solid fill">
            <a:extLst>
              <a:ext uri="{FF2B5EF4-FFF2-40B4-BE49-F238E27FC236}">
                <a16:creationId xmlns:a16="http://schemas.microsoft.com/office/drawing/2014/main" id="{7CDE5590-9F74-9B4E-DF7A-2C433D6ECA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58000" y="2819400"/>
            <a:ext cx="647700" cy="647700"/>
          </a:xfrm>
          <a:prstGeom prst="rect">
            <a:avLst/>
          </a:prstGeom>
        </p:spPr>
      </p:pic>
      <p:pic>
        <p:nvPicPr>
          <p:cNvPr id="56" name="Graphic 55" descr="Clipboard with solid fill">
            <a:extLst>
              <a:ext uri="{FF2B5EF4-FFF2-40B4-BE49-F238E27FC236}">
                <a16:creationId xmlns:a16="http://schemas.microsoft.com/office/drawing/2014/main" id="{2D0D6C17-7FAF-902A-D445-8E61A04939A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43000" y="4298577"/>
            <a:ext cx="457200" cy="457200"/>
          </a:xfrm>
          <a:prstGeom prst="rect">
            <a:avLst/>
          </a:prstGeom>
        </p:spPr>
      </p:pic>
      <p:pic>
        <p:nvPicPr>
          <p:cNvPr id="57" name="Graphic 56" descr="Meeting with solid fill">
            <a:extLst>
              <a:ext uri="{FF2B5EF4-FFF2-40B4-BE49-F238E27FC236}">
                <a16:creationId xmlns:a16="http://schemas.microsoft.com/office/drawing/2014/main" id="{577EEC6F-439D-FDA1-6CCB-9EC908BA4D5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66466" y="4229835"/>
            <a:ext cx="563033" cy="563033"/>
          </a:xfrm>
          <a:prstGeom prst="rect">
            <a:avLst/>
          </a:prstGeom>
        </p:spPr>
      </p:pic>
      <p:pic>
        <p:nvPicPr>
          <p:cNvPr id="58" name="Graphic 57" descr="Hierarchy with solid fill">
            <a:extLst>
              <a:ext uri="{FF2B5EF4-FFF2-40B4-BE49-F238E27FC236}">
                <a16:creationId xmlns:a16="http://schemas.microsoft.com/office/drawing/2014/main" id="{7AEC3EE6-E08B-F9B4-80C5-B5D817E4999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6311" y="5659961"/>
            <a:ext cx="524933" cy="524933"/>
          </a:xfrm>
          <a:prstGeom prst="rect">
            <a:avLst/>
          </a:prstGeom>
        </p:spPr>
      </p:pic>
      <p:pic>
        <p:nvPicPr>
          <p:cNvPr id="59" name="Graphic 58" descr="Smart Phone with solid fill">
            <a:extLst>
              <a:ext uri="{FF2B5EF4-FFF2-40B4-BE49-F238E27FC236}">
                <a16:creationId xmlns:a16="http://schemas.microsoft.com/office/drawing/2014/main" id="{0D7310A0-1C68-8218-0CCE-7865AFA6045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920795" y="5701595"/>
            <a:ext cx="484010" cy="484010"/>
          </a:xfrm>
          <a:prstGeom prst="rect">
            <a:avLst/>
          </a:prstGeom>
        </p:spPr>
      </p:pic>
      <p:grpSp>
        <p:nvGrpSpPr>
          <p:cNvPr id="60" name="object 4">
            <a:extLst>
              <a:ext uri="{FF2B5EF4-FFF2-40B4-BE49-F238E27FC236}">
                <a16:creationId xmlns:a16="http://schemas.microsoft.com/office/drawing/2014/main" id="{E3AAA778-D689-3A26-E976-A640EB0BCBB6}"/>
              </a:ext>
            </a:extLst>
          </p:cNvPr>
          <p:cNvGrpSpPr/>
          <p:nvPr/>
        </p:nvGrpSpPr>
        <p:grpSpPr>
          <a:xfrm>
            <a:off x="10758472" y="188573"/>
            <a:ext cx="1011907" cy="662681"/>
            <a:chOff x="6905243" y="1964435"/>
            <a:chExt cx="4472940" cy="2929255"/>
          </a:xfrm>
        </p:grpSpPr>
        <p:sp>
          <p:nvSpPr>
            <p:cNvPr id="61" name="object 5">
              <a:extLst>
                <a:ext uri="{FF2B5EF4-FFF2-40B4-BE49-F238E27FC236}">
                  <a16:creationId xmlns:a16="http://schemas.microsoft.com/office/drawing/2014/main" id="{10E412A7-572E-4EDD-D1F6-221120566033}"/>
                </a:ext>
              </a:extLst>
            </p:cNvPr>
            <p:cNvSpPr/>
            <p:nvPr/>
          </p:nvSpPr>
          <p:spPr>
            <a:xfrm>
              <a:off x="7693151" y="4276343"/>
              <a:ext cx="3127375" cy="427990"/>
            </a:xfrm>
            <a:custGeom>
              <a:avLst/>
              <a:gdLst/>
              <a:ahLst/>
              <a:cxnLst/>
              <a:rect l="l" t="t" r="r" b="b"/>
              <a:pathLst>
                <a:path w="3127375" h="427989">
                  <a:moveTo>
                    <a:pt x="3084195" y="0"/>
                  </a:moveTo>
                  <a:lnTo>
                    <a:pt x="91694" y="0"/>
                  </a:lnTo>
                  <a:lnTo>
                    <a:pt x="0" y="427989"/>
                  </a:lnTo>
                  <a:lnTo>
                    <a:pt x="2966974" y="427989"/>
                  </a:lnTo>
                  <a:lnTo>
                    <a:pt x="2980436" y="425830"/>
                  </a:lnTo>
                  <a:lnTo>
                    <a:pt x="3001772" y="410590"/>
                  </a:lnTo>
                  <a:lnTo>
                    <a:pt x="3125216" y="57530"/>
                  </a:lnTo>
                  <a:lnTo>
                    <a:pt x="3127121" y="36575"/>
                  </a:lnTo>
                  <a:lnTo>
                    <a:pt x="3119501" y="18160"/>
                  </a:lnTo>
                  <a:lnTo>
                    <a:pt x="3104515" y="5079"/>
                  </a:lnTo>
                  <a:lnTo>
                    <a:pt x="3084195" y="0"/>
                  </a:lnTo>
                  <a:close/>
                </a:path>
              </a:pathLst>
            </a:custGeom>
            <a:solidFill>
              <a:srgbClr val="FD01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">
              <a:extLst>
                <a:ext uri="{FF2B5EF4-FFF2-40B4-BE49-F238E27FC236}">
                  <a16:creationId xmlns:a16="http://schemas.microsoft.com/office/drawing/2014/main" id="{0C614B30-AC42-DD10-A2D9-C134E5E5A397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905243" y="1964435"/>
              <a:ext cx="4472940" cy="2929128"/>
            </a:xfrm>
            <a:prstGeom prst="rect">
              <a:avLst/>
            </a:prstGeom>
          </p:spPr>
        </p:pic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F7339767-379A-B892-DEEC-F994554F79DE}"/>
              </a:ext>
            </a:extLst>
          </p:cNvPr>
          <p:cNvSpPr txBox="1"/>
          <p:nvPr/>
        </p:nvSpPr>
        <p:spPr>
          <a:xfrm>
            <a:off x="7696200" y="1559823"/>
            <a:ext cx="2844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easy-to-navigate platform that allows users to access, organize and interact with emails seamlessly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D47ED00-4C4E-5918-7879-CE6BE598E59C}"/>
              </a:ext>
            </a:extLst>
          </p:cNvPr>
          <p:cNvSpPr txBox="1"/>
          <p:nvPr/>
        </p:nvSpPr>
        <p:spPr>
          <a:xfrm>
            <a:off x="1910644" y="1541291"/>
            <a:ext cx="2844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Comprehensive and resilient platform designed to handle all aspects of email management efficiently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B99AF61-B218-A324-F70B-834622D6F056}"/>
              </a:ext>
            </a:extLst>
          </p:cNvPr>
          <p:cNvSpPr txBox="1"/>
          <p:nvPr/>
        </p:nvSpPr>
        <p:spPr>
          <a:xfrm>
            <a:off x="1887545" y="3002650"/>
            <a:ext cx="2844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users can access email accounts across a variety of devices &amp; operating systems providing flexibility and convenience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2EC9F87-1091-38B6-87BF-86BFB3980EF0}"/>
              </a:ext>
            </a:extLst>
          </p:cNvPr>
          <p:cNvSpPr txBox="1"/>
          <p:nvPr/>
        </p:nvSpPr>
        <p:spPr>
          <a:xfrm>
            <a:off x="7696200" y="2998545"/>
            <a:ext cx="2844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empowers users to quickly locate and manage their emails with precision to stay organized and save time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FAF7A27-0A58-D9D8-9E68-B537E75EEC12}"/>
              </a:ext>
            </a:extLst>
          </p:cNvPr>
          <p:cNvSpPr txBox="1"/>
          <p:nvPr/>
        </p:nvSpPr>
        <p:spPr>
          <a:xfrm>
            <a:off x="1887545" y="4335413"/>
            <a:ext cx="30993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provides administrators with comprehensive visibility into user activities, message delivery, storage usage, and compliance status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05AEB79-FA8C-B2CD-3EC3-A778E0F71BFB}"/>
              </a:ext>
            </a:extLst>
          </p:cNvPr>
          <p:cNvSpPr txBox="1"/>
          <p:nvPr/>
        </p:nvSpPr>
        <p:spPr>
          <a:xfrm>
            <a:off x="7696200" y="4331308"/>
            <a:ext cx="2844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ensures that all email communications are protected against unauthorized access, interception and data breaches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A7ABEC8-9D44-641D-AAAE-CFD472062B95}"/>
              </a:ext>
            </a:extLst>
          </p:cNvPr>
          <p:cNvSpPr txBox="1"/>
          <p:nvPr/>
        </p:nvSpPr>
        <p:spPr>
          <a:xfrm>
            <a:off x="1859322" y="5769395"/>
            <a:ext cx="31557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provides administrators with robust tools to manage user accounts, enforce access controls, and ensures the security and integrity of email system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2364951-EE65-C849-58FE-7A2F2F2D1194}"/>
              </a:ext>
            </a:extLst>
          </p:cNvPr>
          <p:cNvSpPr txBox="1"/>
          <p:nvPr/>
        </p:nvSpPr>
        <p:spPr>
          <a:xfrm>
            <a:off x="7692336" y="5769394"/>
            <a:ext cx="31557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enables users to synchronize emails, contacts, calendars, tasks, and other data between their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</a:rPr>
              <a:t>Garaj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 email account and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300083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rver Icon Isolated on Black Background Stock Illustration ...">
            <a:extLst>
              <a:ext uri="{FF2B5EF4-FFF2-40B4-BE49-F238E27FC236}">
                <a16:creationId xmlns:a16="http://schemas.microsoft.com/office/drawing/2014/main" id="{9F70B363-8C9D-43EA-CA32-6748C9072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0" y="2220106"/>
            <a:ext cx="1222120" cy="11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6FC8D1A6-5BB2-D985-3AF0-B3B8640671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4104031" cy="684726"/>
          </a:xfrm>
          <a:prstGeom prst="rect">
            <a:avLst/>
          </a:prstGeom>
        </p:spPr>
        <p:txBody>
          <a:bodyPr vert="horz" wrap="square" lIns="0" tIns="220904" rIns="0" bIns="0" rtlCol="0">
            <a:spAutoFit/>
          </a:bodyPr>
          <a:lstStyle/>
          <a:p>
            <a:pPr marL="274320" algn="ctr">
              <a:lnSpc>
                <a:spcPct val="100000"/>
              </a:lnSpc>
              <a:spcBef>
                <a:spcPts val="100"/>
              </a:spcBef>
            </a:pPr>
            <a:r>
              <a:rPr lang="en-US" sz="3000" dirty="0"/>
              <a:t>Why </a:t>
            </a:r>
            <a:r>
              <a:rPr lang="en-US" sz="3000" dirty="0" err="1"/>
              <a:t>Garaj</a:t>
            </a:r>
            <a:r>
              <a:rPr lang="en-US" sz="3000" dirty="0"/>
              <a:t> Mail?</a:t>
            </a:r>
            <a:endParaRPr sz="3000" dirty="0"/>
          </a:p>
        </p:txBody>
      </p:sp>
      <p:grpSp>
        <p:nvGrpSpPr>
          <p:cNvPr id="60" name="object 4">
            <a:extLst>
              <a:ext uri="{FF2B5EF4-FFF2-40B4-BE49-F238E27FC236}">
                <a16:creationId xmlns:a16="http://schemas.microsoft.com/office/drawing/2014/main" id="{E3AAA778-D689-3A26-E976-A640EB0BCBB6}"/>
              </a:ext>
            </a:extLst>
          </p:cNvPr>
          <p:cNvGrpSpPr/>
          <p:nvPr/>
        </p:nvGrpSpPr>
        <p:grpSpPr>
          <a:xfrm>
            <a:off x="10758472" y="188573"/>
            <a:ext cx="1011907" cy="662681"/>
            <a:chOff x="6905243" y="1964435"/>
            <a:chExt cx="4472940" cy="2929255"/>
          </a:xfrm>
        </p:grpSpPr>
        <p:sp>
          <p:nvSpPr>
            <p:cNvPr id="61" name="object 5">
              <a:extLst>
                <a:ext uri="{FF2B5EF4-FFF2-40B4-BE49-F238E27FC236}">
                  <a16:creationId xmlns:a16="http://schemas.microsoft.com/office/drawing/2014/main" id="{10E412A7-572E-4EDD-D1F6-221120566033}"/>
                </a:ext>
              </a:extLst>
            </p:cNvPr>
            <p:cNvSpPr/>
            <p:nvPr/>
          </p:nvSpPr>
          <p:spPr>
            <a:xfrm>
              <a:off x="7693151" y="4276343"/>
              <a:ext cx="3127375" cy="427990"/>
            </a:xfrm>
            <a:custGeom>
              <a:avLst/>
              <a:gdLst/>
              <a:ahLst/>
              <a:cxnLst/>
              <a:rect l="l" t="t" r="r" b="b"/>
              <a:pathLst>
                <a:path w="3127375" h="427989">
                  <a:moveTo>
                    <a:pt x="3084195" y="0"/>
                  </a:moveTo>
                  <a:lnTo>
                    <a:pt x="91694" y="0"/>
                  </a:lnTo>
                  <a:lnTo>
                    <a:pt x="0" y="427989"/>
                  </a:lnTo>
                  <a:lnTo>
                    <a:pt x="2966974" y="427989"/>
                  </a:lnTo>
                  <a:lnTo>
                    <a:pt x="2980436" y="425830"/>
                  </a:lnTo>
                  <a:lnTo>
                    <a:pt x="3001772" y="410590"/>
                  </a:lnTo>
                  <a:lnTo>
                    <a:pt x="3125216" y="57530"/>
                  </a:lnTo>
                  <a:lnTo>
                    <a:pt x="3127121" y="36575"/>
                  </a:lnTo>
                  <a:lnTo>
                    <a:pt x="3119501" y="18160"/>
                  </a:lnTo>
                  <a:lnTo>
                    <a:pt x="3104515" y="5079"/>
                  </a:lnTo>
                  <a:lnTo>
                    <a:pt x="3084195" y="0"/>
                  </a:lnTo>
                  <a:close/>
                </a:path>
              </a:pathLst>
            </a:custGeom>
            <a:solidFill>
              <a:srgbClr val="FD01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">
              <a:extLst>
                <a:ext uri="{FF2B5EF4-FFF2-40B4-BE49-F238E27FC236}">
                  <a16:creationId xmlns:a16="http://schemas.microsoft.com/office/drawing/2014/main" id="{0C614B30-AC42-DD10-A2D9-C134E5E5A397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05243" y="1964435"/>
              <a:ext cx="4472940" cy="2929128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AA70300-FF14-7375-1F68-9500A6A2ACD7}"/>
              </a:ext>
            </a:extLst>
          </p:cNvPr>
          <p:cNvSpPr txBox="1"/>
          <p:nvPr/>
        </p:nvSpPr>
        <p:spPr>
          <a:xfrm>
            <a:off x="1416892" y="890707"/>
            <a:ext cx="8954131" cy="96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fully-featured and customizable mail server platform designed to give your business the tools, power, and support needed to scale </a:t>
            </a:r>
            <a:endParaRPr lang="en-US" sz="20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phic 2" descr="Open quotation mark with solid fill">
            <a:extLst>
              <a:ext uri="{FF2B5EF4-FFF2-40B4-BE49-F238E27FC236}">
                <a16:creationId xmlns:a16="http://schemas.microsoft.com/office/drawing/2014/main" id="{1441F085-8ADE-157C-AD3E-D491A7B69C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8892" y="814318"/>
            <a:ext cx="515720" cy="515720"/>
          </a:xfrm>
          <a:prstGeom prst="rect">
            <a:avLst/>
          </a:prstGeom>
        </p:spPr>
      </p:pic>
      <p:pic>
        <p:nvPicPr>
          <p:cNvPr id="5" name="Graphic 4" descr="Open quotation mark with solid fill">
            <a:extLst>
              <a:ext uri="{FF2B5EF4-FFF2-40B4-BE49-F238E27FC236}">
                <a16:creationId xmlns:a16="http://schemas.microsoft.com/office/drawing/2014/main" id="{E89685AB-9AB1-2228-725A-1111417F8C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8886660" y="1522927"/>
            <a:ext cx="515720" cy="5157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7D0CB0-5582-D650-496B-96B4FFDBBBA3}"/>
              </a:ext>
            </a:extLst>
          </p:cNvPr>
          <p:cNvSpPr txBox="1"/>
          <p:nvPr/>
        </p:nvSpPr>
        <p:spPr>
          <a:xfrm>
            <a:off x="157519" y="3312202"/>
            <a:ext cx="2518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C000"/>
                </a:solidFill>
                <a:latin typeface="ADLaM Display" panose="02010000000000000000" pitchFamily="2" charset="77"/>
                <a:ea typeface="ADLaM Display" panose="02010000000000000000" pitchFamily="2" charset="77"/>
                <a:cs typeface="ADLaM Display" panose="02010000000000000000" pitchFamily="2" charset="77"/>
              </a:rPr>
              <a:t>l</a:t>
            </a:r>
            <a:r>
              <a:rPr lang="en-PK" sz="1400" b="1" dirty="0">
                <a:solidFill>
                  <a:srgbClr val="FFC000"/>
                </a:solidFill>
                <a:latin typeface="ADLaM Display" panose="02010000000000000000" pitchFamily="2" charset="77"/>
                <a:ea typeface="ADLaM Display" panose="02010000000000000000" pitchFamily="2" charset="77"/>
                <a:cs typeface="ADLaM Display" panose="02010000000000000000" pitchFamily="2" charset="77"/>
              </a:rPr>
              <a:t>ocal server in Pakistan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396462-CA04-C345-0D1F-945A9EEEF70F}"/>
              </a:ext>
            </a:extLst>
          </p:cNvPr>
          <p:cNvSpPr txBox="1"/>
          <p:nvPr/>
        </p:nvSpPr>
        <p:spPr>
          <a:xfrm>
            <a:off x="2986109" y="3323848"/>
            <a:ext cx="3331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C000"/>
                </a:solidFill>
                <a:latin typeface="ADLaM Display" panose="02010000000000000000" pitchFamily="2" charset="77"/>
                <a:ea typeface="ADLaM Display" panose="02010000000000000000" pitchFamily="2" charset="77"/>
                <a:cs typeface="ADLaM Display" panose="02010000000000000000" pitchFamily="2" charset="77"/>
              </a:rPr>
              <a:t>Compliance with governing bodies</a:t>
            </a:r>
            <a:endParaRPr lang="en-PK" sz="1400" b="1" dirty="0">
              <a:solidFill>
                <a:srgbClr val="FFC000"/>
              </a:solidFill>
              <a:latin typeface="ADLaM Display" panose="02010000000000000000" pitchFamily="2" charset="77"/>
              <a:ea typeface="ADLaM Display" panose="02010000000000000000" pitchFamily="2" charset="77"/>
              <a:cs typeface="ADLaM Display" panose="02010000000000000000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CA1D58-75FF-63EC-C04C-BE68AB683BFE}"/>
              </a:ext>
            </a:extLst>
          </p:cNvPr>
          <p:cNvSpPr txBox="1"/>
          <p:nvPr/>
        </p:nvSpPr>
        <p:spPr>
          <a:xfrm>
            <a:off x="6331198" y="3286319"/>
            <a:ext cx="3109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C000"/>
                </a:solidFill>
                <a:latin typeface="ADLaM Display" panose="02010000000000000000" pitchFamily="2" charset="77"/>
                <a:ea typeface="ADLaM Display" panose="02010000000000000000" pitchFamily="2" charset="77"/>
                <a:cs typeface="ADLaM Display" panose="02010000000000000000" pitchFamily="2" charset="77"/>
              </a:rPr>
              <a:t>24/7 local support </a:t>
            </a:r>
            <a:endParaRPr lang="en-PK" sz="1100" b="1" dirty="0">
              <a:solidFill>
                <a:srgbClr val="FFC000"/>
              </a:solidFill>
              <a:latin typeface="ADLaM Display" panose="02010000000000000000" pitchFamily="2" charset="77"/>
              <a:ea typeface="ADLaM Display" panose="02010000000000000000" pitchFamily="2" charset="77"/>
              <a:cs typeface="ADLaM Display" panose="02010000000000000000" pitchFamily="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A03FC2-3E80-5540-FF40-C9BE7F42BD8B}"/>
              </a:ext>
            </a:extLst>
          </p:cNvPr>
          <p:cNvSpPr txBox="1"/>
          <p:nvPr/>
        </p:nvSpPr>
        <p:spPr>
          <a:xfrm>
            <a:off x="4961338" y="5312041"/>
            <a:ext cx="2518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C000"/>
                </a:solidFill>
                <a:latin typeface="ADLaM Display" panose="02010000000000000000" pitchFamily="2" charset="77"/>
                <a:ea typeface="ADLaM Display" panose="02010000000000000000" pitchFamily="2" charset="77"/>
                <a:cs typeface="ADLaM Display" panose="02010000000000000000" pitchFamily="2" charset="77"/>
              </a:rPr>
              <a:t>affordable price</a:t>
            </a:r>
            <a:endParaRPr lang="en-PK" sz="1400" b="1" dirty="0">
              <a:solidFill>
                <a:srgbClr val="FFC000"/>
              </a:solidFill>
              <a:latin typeface="ADLaM Display" panose="02010000000000000000" pitchFamily="2" charset="77"/>
              <a:ea typeface="ADLaM Display" panose="02010000000000000000" pitchFamily="2" charset="77"/>
              <a:cs typeface="ADLaM Display" panose="02010000000000000000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AC0B96-F19B-AD2F-BB88-4E2AE9966BBF}"/>
              </a:ext>
            </a:extLst>
          </p:cNvPr>
          <p:cNvSpPr txBox="1"/>
          <p:nvPr/>
        </p:nvSpPr>
        <p:spPr>
          <a:xfrm>
            <a:off x="1416892" y="5312041"/>
            <a:ext cx="2518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C000"/>
                </a:solidFill>
                <a:latin typeface="ADLaM Display" panose="02010000000000000000" pitchFamily="2" charset="77"/>
                <a:ea typeface="ADLaM Display" panose="02010000000000000000" pitchFamily="2" charset="77"/>
                <a:cs typeface="ADLaM Display" panose="02010000000000000000" pitchFamily="2" charset="77"/>
              </a:rPr>
              <a:t>invoice in PKR</a:t>
            </a:r>
            <a:endParaRPr lang="en-PK" sz="1400" b="1" dirty="0">
              <a:solidFill>
                <a:srgbClr val="FFC000"/>
              </a:solidFill>
              <a:latin typeface="ADLaM Display" panose="02010000000000000000" pitchFamily="2" charset="77"/>
              <a:ea typeface="ADLaM Display" panose="02010000000000000000" pitchFamily="2" charset="77"/>
              <a:cs typeface="ADLaM Display" panose="02010000000000000000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ADEAD8-4666-6FFB-DC04-82C2A77144EC}"/>
              </a:ext>
            </a:extLst>
          </p:cNvPr>
          <p:cNvSpPr txBox="1"/>
          <p:nvPr/>
        </p:nvSpPr>
        <p:spPr>
          <a:xfrm>
            <a:off x="7793191" y="5312040"/>
            <a:ext cx="3620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C000"/>
                </a:solidFill>
                <a:latin typeface="ADLaM Display" panose="02010000000000000000" pitchFamily="2" charset="77"/>
                <a:ea typeface="ADLaM Display" panose="02010000000000000000" pitchFamily="2" charset="77"/>
                <a:cs typeface="ADLaM Display" panose="02010000000000000000" pitchFamily="2" charset="77"/>
              </a:rPr>
              <a:t>customized email domain</a:t>
            </a:r>
            <a:endParaRPr lang="en-PK" sz="1400" b="1" dirty="0">
              <a:solidFill>
                <a:srgbClr val="FFC000"/>
              </a:solidFill>
              <a:latin typeface="ADLaM Display" panose="02010000000000000000" pitchFamily="2" charset="77"/>
              <a:ea typeface="ADLaM Display" panose="02010000000000000000" pitchFamily="2" charset="77"/>
              <a:cs typeface="ADLaM Display" panose="02010000000000000000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635EB5-3D51-2464-C71A-AD425D64CCAD}"/>
              </a:ext>
            </a:extLst>
          </p:cNvPr>
          <p:cNvSpPr txBox="1"/>
          <p:nvPr/>
        </p:nvSpPr>
        <p:spPr>
          <a:xfrm>
            <a:off x="9402380" y="3276600"/>
            <a:ext cx="25187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C000"/>
                </a:solidFill>
                <a:latin typeface="ADLaM Display" panose="02010000000000000000" pitchFamily="2" charset="77"/>
                <a:ea typeface="ADLaM Display" panose="02010000000000000000" pitchFamily="2" charset="77"/>
                <a:cs typeface="ADLaM Display" panose="02010000000000000000" pitchFamily="2" charset="77"/>
              </a:rPr>
              <a:t>certified </a:t>
            </a:r>
            <a:r>
              <a:rPr lang="en-US" sz="1400" b="1" dirty="0" err="1">
                <a:solidFill>
                  <a:srgbClr val="FFC000"/>
                </a:solidFill>
                <a:latin typeface="ADLaM Display" panose="02010000000000000000" pitchFamily="2" charset="77"/>
                <a:ea typeface="ADLaM Display" panose="02010000000000000000" pitchFamily="2" charset="77"/>
                <a:cs typeface="ADLaM Display" panose="02010000000000000000" pitchFamily="2" charset="77"/>
              </a:rPr>
              <a:t>Garaj</a:t>
            </a:r>
            <a:r>
              <a:rPr lang="en-US" sz="1400" b="1" dirty="0">
                <a:solidFill>
                  <a:srgbClr val="FFC000"/>
                </a:solidFill>
                <a:latin typeface="ADLaM Display" panose="02010000000000000000" pitchFamily="2" charset="77"/>
                <a:ea typeface="ADLaM Display" panose="02010000000000000000" pitchFamily="2" charset="77"/>
                <a:cs typeface="ADLaM Display" panose="02010000000000000000" pitchFamily="2" charset="77"/>
              </a:rPr>
              <a:t> experts</a:t>
            </a:r>
            <a:endParaRPr lang="en-PK" sz="1400" b="1" dirty="0">
              <a:solidFill>
                <a:srgbClr val="FFC000"/>
              </a:solidFill>
              <a:latin typeface="ADLaM Display" panose="02010000000000000000" pitchFamily="2" charset="77"/>
              <a:ea typeface="ADLaM Display" panose="02010000000000000000" pitchFamily="2" charset="77"/>
              <a:cs typeface="ADLaM Display" panose="02010000000000000000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827AD4-1761-2F8E-D0C7-8851672909D1}"/>
              </a:ext>
            </a:extLst>
          </p:cNvPr>
          <p:cNvSpPr txBox="1"/>
          <p:nvPr/>
        </p:nvSpPr>
        <p:spPr>
          <a:xfrm>
            <a:off x="341498" y="3532541"/>
            <a:ext cx="21507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Provides end users with faster access, improved security, data sovereignty and reliability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F004CA-1A4F-628E-0083-0159C4E2619C}"/>
              </a:ext>
            </a:extLst>
          </p:cNvPr>
          <p:cNvSpPr txBox="1"/>
          <p:nvPr/>
        </p:nvSpPr>
        <p:spPr>
          <a:xfrm>
            <a:off x="3217871" y="3544725"/>
            <a:ext cx="2846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Adherence to regulatory standards, providing users with confidence in data security and legal compliance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5F28A2-F461-84C9-435E-EDF4C6063B7E}"/>
              </a:ext>
            </a:extLst>
          </p:cNvPr>
          <p:cNvSpPr txBox="1"/>
          <p:nvPr/>
        </p:nvSpPr>
        <p:spPr>
          <a:xfrm>
            <a:off x="6907514" y="3497969"/>
            <a:ext cx="20925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Users have peace of mind and immediate assistance (via call &amp; email) for their email needs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DBD038A-A480-7B17-5321-519CC7FB1A64}"/>
              </a:ext>
            </a:extLst>
          </p:cNvPr>
          <p:cNvSpPr txBox="1"/>
          <p:nvPr/>
        </p:nvSpPr>
        <p:spPr>
          <a:xfrm>
            <a:off x="9485020" y="3497969"/>
            <a:ext cx="24914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Users have access to knowledgeable professionals for optimal email management	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D964C6-84D6-795F-5DC8-50C55CD0DDB5}"/>
              </a:ext>
            </a:extLst>
          </p:cNvPr>
          <p:cNvSpPr txBox="1"/>
          <p:nvPr/>
        </p:nvSpPr>
        <p:spPr>
          <a:xfrm>
            <a:off x="1609045" y="5539078"/>
            <a:ext cx="21344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Facilitates invoicing in PKR mitigating uncertainties amidst current economic volatility in Pakistan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7F9030-64DB-4819-2CBB-0EC4F5055EBC}"/>
              </a:ext>
            </a:extLst>
          </p:cNvPr>
          <p:cNvSpPr txBox="1"/>
          <p:nvPr/>
        </p:nvSpPr>
        <p:spPr>
          <a:xfrm>
            <a:off x="5407000" y="5539079"/>
            <a:ext cx="18204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Ensures cost-effectiveness without sacrificing quality or performance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37CD1E-EE2C-9F7F-1E11-A5A414BD7BA8}"/>
              </a:ext>
            </a:extLst>
          </p:cNvPr>
          <p:cNvSpPr txBox="1"/>
          <p:nvPr/>
        </p:nvSpPr>
        <p:spPr>
          <a:xfrm>
            <a:off x="8471067" y="5539078"/>
            <a:ext cx="23040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</a:rPr>
              <a:t>Provides users with a professional and tailored email identity enhancing credibility and trust</a:t>
            </a:r>
          </a:p>
        </p:txBody>
      </p:sp>
      <p:pic>
        <p:nvPicPr>
          <p:cNvPr id="3078" name="Picture 6" descr="Policy Compliance Icon Isolated On Dark ...">
            <a:extLst>
              <a:ext uri="{FF2B5EF4-FFF2-40B4-BE49-F238E27FC236}">
                <a16:creationId xmlns:a16="http://schemas.microsoft.com/office/drawing/2014/main" id="{C239CF5E-33D8-3F28-CDAB-23A2193523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73"/>
          <a:stretch/>
        </p:blipFill>
        <p:spPr bwMode="auto">
          <a:xfrm>
            <a:off x="4149610" y="2346709"/>
            <a:ext cx="982837" cy="93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ustomer Support, Customer Service Icon or Logo on Dark ...">
            <a:extLst>
              <a:ext uri="{FF2B5EF4-FFF2-40B4-BE49-F238E27FC236}">
                <a16:creationId xmlns:a16="http://schemas.microsoft.com/office/drawing/2014/main" id="{9E171A45-A66C-DA74-8C20-1DFE2C4BE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526" y="2331815"/>
            <a:ext cx="1271234" cy="92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ertified Diploma Icon Stock Vector by ...">
            <a:extLst>
              <a:ext uri="{FF2B5EF4-FFF2-40B4-BE49-F238E27FC236}">
                <a16:creationId xmlns:a16="http://schemas.microsoft.com/office/drawing/2014/main" id="{9B2502E8-B076-FFD4-6BEE-F23EBDE03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264" y="2414642"/>
            <a:ext cx="81915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White bill icon - Free white accounting ...">
            <a:extLst>
              <a:ext uri="{FF2B5EF4-FFF2-40B4-BE49-F238E27FC236}">
                <a16:creationId xmlns:a16="http://schemas.microsoft.com/office/drawing/2014/main" id="{DF7E335F-110D-EC4E-598F-BEE85C130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090" y="4684173"/>
            <a:ext cx="5143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Coin Icon on Black Background. Black ...">
            <a:extLst>
              <a:ext uri="{FF2B5EF4-FFF2-40B4-BE49-F238E27FC236}">
                <a16:creationId xmlns:a16="http://schemas.microsoft.com/office/drawing/2014/main" id="{E7A73110-D65D-2BCC-91C7-AC1FDE4C0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406" y="4509266"/>
            <a:ext cx="853560" cy="85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D74A13C-77A4-5854-9EB1-8017EC9716EE}"/>
              </a:ext>
            </a:extLst>
          </p:cNvPr>
          <p:cNvSpPr txBox="1"/>
          <p:nvPr/>
        </p:nvSpPr>
        <p:spPr>
          <a:xfrm>
            <a:off x="9380126" y="4612880"/>
            <a:ext cx="1230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K" sz="3600" b="1" dirty="0">
                <a:solidFill>
                  <a:schemeClr val="bg1"/>
                </a:solidFill>
              </a:rPr>
              <a:t>@</a:t>
            </a:r>
            <a:endParaRPr lang="en-P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1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6FC8D1A6-5BB2-D985-3AF0-B3B8640671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685800" y="-8843"/>
            <a:ext cx="4104031" cy="684726"/>
          </a:xfrm>
          <a:prstGeom prst="rect">
            <a:avLst/>
          </a:prstGeom>
        </p:spPr>
        <p:txBody>
          <a:bodyPr vert="horz" wrap="square" lIns="0" tIns="220904" rIns="0" bIns="0" rtlCol="0">
            <a:spAutoFit/>
          </a:bodyPr>
          <a:lstStyle/>
          <a:p>
            <a:pPr marL="274320" algn="ctr">
              <a:lnSpc>
                <a:spcPct val="100000"/>
              </a:lnSpc>
              <a:spcBef>
                <a:spcPts val="100"/>
              </a:spcBef>
            </a:pPr>
            <a:r>
              <a:rPr lang="en-US" sz="3000" dirty="0"/>
              <a:t>Packages</a:t>
            </a:r>
            <a:endParaRPr sz="3000" dirty="0"/>
          </a:p>
        </p:txBody>
      </p:sp>
      <p:grpSp>
        <p:nvGrpSpPr>
          <p:cNvPr id="60" name="object 4">
            <a:extLst>
              <a:ext uri="{FF2B5EF4-FFF2-40B4-BE49-F238E27FC236}">
                <a16:creationId xmlns:a16="http://schemas.microsoft.com/office/drawing/2014/main" id="{E3AAA778-D689-3A26-E976-A640EB0BCBB6}"/>
              </a:ext>
            </a:extLst>
          </p:cNvPr>
          <p:cNvGrpSpPr/>
          <p:nvPr/>
        </p:nvGrpSpPr>
        <p:grpSpPr>
          <a:xfrm>
            <a:off x="10758472" y="188573"/>
            <a:ext cx="1011907" cy="662681"/>
            <a:chOff x="6905243" y="1964435"/>
            <a:chExt cx="4472940" cy="2929255"/>
          </a:xfrm>
        </p:grpSpPr>
        <p:sp>
          <p:nvSpPr>
            <p:cNvPr id="61" name="object 5">
              <a:extLst>
                <a:ext uri="{FF2B5EF4-FFF2-40B4-BE49-F238E27FC236}">
                  <a16:creationId xmlns:a16="http://schemas.microsoft.com/office/drawing/2014/main" id="{10E412A7-572E-4EDD-D1F6-221120566033}"/>
                </a:ext>
              </a:extLst>
            </p:cNvPr>
            <p:cNvSpPr/>
            <p:nvPr/>
          </p:nvSpPr>
          <p:spPr>
            <a:xfrm>
              <a:off x="7693151" y="4276343"/>
              <a:ext cx="3127375" cy="427990"/>
            </a:xfrm>
            <a:custGeom>
              <a:avLst/>
              <a:gdLst/>
              <a:ahLst/>
              <a:cxnLst/>
              <a:rect l="l" t="t" r="r" b="b"/>
              <a:pathLst>
                <a:path w="3127375" h="427989">
                  <a:moveTo>
                    <a:pt x="3084195" y="0"/>
                  </a:moveTo>
                  <a:lnTo>
                    <a:pt x="91694" y="0"/>
                  </a:lnTo>
                  <a:lnTo>
                    <a:pt x="0" y="427989"/>
                  </a:lnTo>
                  <a:lnTo>
                    <a:pt x="2966974" y="427989"/>
                  </a:lnTo>
                  <a:lnTo>
                    <a:pt x="2980436" y="425830"/>
                  </a:lnTo>
                  <a:lnTo>
                    <a:pt x="3001772" y="410590"/>
                  </a:lnTo>
                  <a:lnTo>
                    <a:pt x="3125216" y="57530"/>
                  </a:lnTo>
                  <a:lnTo>
                    <a:pt x="3127121" y="36575"/>
                  </a:lnTo>
                  <a:lnTo>
                    <a:pt x="3119501" y="18160"/>
                  </a:lnTo>
                  <a:lnTo>
                    <a:pt x="3104515" y="5079"/>
                  </a:lnTo>
                  <a:lnTo>
                    <a:pt x="3084195" y="0"/>
                  </a:lnTo>
                  <a:close/>
                </a:path>
              </a:pathLst>
            </a:custGeom>
            <a:solidFill>
              <a:srgbClr val="FD01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">
              <a:extLst>
                <a:ext uri="{FF2B5EF4-FFF2-40B4-BE49-F238E27FC236}">
                  <a16:creationId xmlns:a16="http://schemas.microsoft.com/office/drawing/2014/main" id="{0C614B30-AC42-DD10-A2D9-C134E5E5A39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05243" y="1964435"/>
              <a:ext cx="4472940" cy="2929128"/>
            </a:xfrm>
            <a:prstGeom prst="rect">
              <a:avLst/>
            </a:prstGeom>
          </p:spPr>
        </p:pic>
      </p:grp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0F3A4B9-8B9A-0FB4-38F7-26D1BCE4F014}"/>
              </a:ext>
            </a:extLst>
          </p:cNvPr>
          <p:cNvSpPr/>
          <p:nvPr/>
        </p:nvSpPr>
        <p:spPr>
          <a:xfrm>
            <a:off x="3679239" y="1115993"/>
            <a:ext cx="1294228" cy="269114"/>
          </a:xfrm>
          <a:prstGeom prst="roundRect">
            <a:avLst/>
          </a:prstGeom>
          <a:gradFill>
            <a:gsLst>
              <a:gs pos="0">
                <a:srgbClr val="FFC0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K" b="1" dirty="0">
                <a:solidFill>
                  <a:schemeClr val="tx1"/>
                </a:solidFill>
              </a:rPr>
              <a:t>BASIC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2B47B11-CE6F-89AA-1010-C9687E47EFC7}"/>
              </a:ext>
            </a:extLst>
          </p:cNvPr>
          <p:cNvSpPr/>
          <p:nvPr/>
        </p:nvSpPr>
        <p:spPr>
          <a:xfrm>
            <a:off x="6376591" y="1115993"/>
            <a:ext cx="1294228" cy="269114"/>
          </a:xfrm>
          <a:prstGeom prst="roundRect">
            <a:avLst/>
          </a:prstGeom>
          <a:gradFill>
            <a:gsLst>
              <a:gs pos="0">
                <a:srgbClr val="FFC0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K" b="1" dirty="0">
                <a:solidFill>
                  <a:schemeClr val="tx1"/>
                </a:solidFill>
              </a:rPr>
              <a:t>STANDARD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979D6A0E-2456-1BB2-5FB6-BFAD4E5CBCC7}"/>
              </a:ext>
            </a:extLst>
          </p:cNvPr>
          <p:cNvSpPr/>
          <p:nvPr/>
        </p:nvSpPr>
        <p:spPr>
          <a:xfrm>
            <a:off x="9041948" y="1107459"/>
            <a:ext cx="1294228" cy="269114"/>
          </a:xfrm>
          <a:prstGeom prst="roundRect">
            <a:avLst/>
          </a:prstGeom>
          <a:gradFill>
            <a:gsLst>
              <a:gs pos="0">
                <a:srgbClr val="FFC000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K" b="1" dirty="0">
                <a:solidFill>
                  <a:schemeClr val="tx1"/>
                </a:solidFill>
              </a:rPr>
              <a:t>PREMIUM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BDC250-108A-1D27-A990-5F13DAD889D3}"/>
              </a:ext>
            </a:extLst>
          </p:cNvPr>
          <p:cNvCxnSpPr>
            <a:cxnSpLocks/>
          </p:cNvCxnSpPr>
          <p:nvPr/>
        </p:nvCxnSpPr>
        <p:spPr>
          <a:xfrm>
            <a:off x="2964936" y="1945252"/>
            <a:ext cx="8236464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C43D05A-5C10-4C1D-9417-AA0C2A71F23B}"/>
              </a:ext>
            </a:extLst>
          </p:cNvPr>
          <p:cNvCxnSpPr>
            <a:cxnSpLocks/>
          </p:cNvCxnSpPr>
          <p:nvPr/>
        </p:nvCxnSpPr>
        <p:spPr>
          <a:xfrm>
            <a:off x="2964936" y="2253029"/>
            <a:ext cx="8236464" cy="18402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B80478D-ECC1-340E-DC2F-212469EB1AE9}"/>
              </a:ext>
            </a:extLst>
          </p:cNvPr>
          <p:cNvCxnSpPr>
            <a:cxnSpLocks/>
          </p:cNvCxnSpPr>
          <p:nvPr/>
        </p:nvCxnSpPr>
        <p:spPr>
          <a:xfrm>
            <a:off x="2997443" y="2610195"/>
            <a:ext cx="820395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2ADFDB4-2060-CAA0-28F3-D48F0E9AB273}"/>
              </a:ext>
            </a:extLst>
          </p:cNvPr>
          <p:cNvCxnSpPr>
            <a:cxnSpLocks/>
          </p:cNvCxnSpPr>
          <p:nvPr/>
        </p:nvCxnSpPr>
        <p:spPr>
          <a:xfrm>
            <a:off x="2997443" y="2974511"/>
            <a:ext cx="820395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DBFC52-10BC-A5F4-4D56-F83CF51E3B04}"/>
              </a:ext>
            </a:extLst>
          </p:cNvPr>
          <p:cNvCxnSpPr>
            <a:cxnSpLocks/>
          </p:cNvCxnSpPr>
          <p:nvPr/>
        </p:nvCxnSpPr>
        <p:spPr>
          <a:xfrm>
            <a:off x="2997443" y="3369854"/>
            <a:ext cx="820395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6A9D790-A4A3-F422-3E82-81F74DC83CBC}"/>
              </a:ext>
            </a:extLst>
          </p:cNvPr>
          <p:cNvCxnSpPr>
            <a:cxnSpLocks/>
          </p:cNvCxnSpPr>
          <p:nvPr/>
        </p:nvCxnSpPr>
        <p:spPr>
          <a:xfrm>
            <a:off x="2997443" y="3735614"/>
            <a:ext cx="820395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E0D39DC-F48C-9C07-7B4F-114EB52D7BF3}"/>
              </a:ext>
            </a:extLst>
          </p:cNvPr>
          <p:cNvCxnSpPr>
            <a:cxnSpLocks/>
          </p:cNvCxnSpPr>
          <p:nvPr/>
        </p:nvCxnSpPr>
        <p:spPr>
          <a:xfrm>
            <a:off x="2997443" y="4117132"/>
            <a:ext cx="820395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B3E5DB7-8D81-DBF6-42DC-075522895F99}"/>
              </a:ext>
            </a:extLst>
          </p:cNvPr>
          <p:cNvCxnSpPr>
            <a:cxnSpLocks/>
          </p:cNvCxnSpPr>
          <p:nvPr/>
        </p:nvCxnSpPr>
        <p:spPr>
          <a:xfrm>
            <a:off x="2997443" y="4431884"/>
            <a:ext cx="820395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25A22FA-3DAC-AA7B-7A95-4010F68AEBFE}"/>
              </a:ext>
            </a:extLst>
          </p:cNvPr>
          <p:cNvCxnSpPr>
            <a:cxnSpLocks/>
          </p:cNvCxnSpPr>
          <p:nvPr/>
        </p:nvCxnSpPr>
        <p:spPr>
          <a:xfrm>
            <a:off x="2997443" y="4788348"/>
            <a:ext cx="820395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8A1359E-3251-B8B9-7CA7-3526B5C96E67}"/>
              </a:ext>
            </a:extLst>
          </p:cNvPr>
          <p:cNvCxnSpPr>
            <a:cxnSpLocks/>
          </p:cNvCxnSpPr>
          <p:nvPr/>
        </p:nvCxnSpPr>
        <p:spPr>
          <a:xfrm>
            <a:off x="2997443" y="5140039"/>
            <a:ext cx="820395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FDF0A4B-EE15-3DC8-83CF-76ADDEB1DE4E}"/>
              </a:ext>
            </a:extLst>
          </p:cNvPr>
          <p:cNvCxnSpPr>
            <a:cxnSpLocks/>
          </p:cNvCxnSpPr>
          <p:nvPr/>
        </p:nvCxnSpPr>
        <p:spPr>
          <a:xfrm>
            <a:off x="2997443" y="5491735"/>
            <a:ext cx="820395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9D9C04F-CD53-95CD-C9D1-29322DC20455}"/>
              </a:ext>
            </a:extLst>
          </p:cNvPr>
          <p:cNvCxnSpPr>
            <a:cxnSpLocks/>
          </p:cNvCxnSpPr>
          <p:nvPr/>
        </p:nvCxnSpPr>
        <p:spPr>
          <a:xfrm>
            <a:off x="2964936" y="5817695"/>
            <a:ext cx="8236464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9336B88-01EB-9657-1225-E950603A6D02}"/>
              </a:ext>
            </a:extLst>
          </p:cNvPr>
          <p:cNvSpPr txBox="1"/>
          <p:nvPr/>
        </p:nvSpPr>
        <p:spPr>
          <a:xfrm>
            <a:off x="877270" y="1583742"/>
            <a:ext cx="20876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Email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2FDE63F-70AE-2C80-79BC-B95F518F3023}"/>
              </a:ext>
            </a:extLst>
          </p:cNvPr>
          <p:cNvSpPr txBox="1"/>
          <p:nvPr/>
        </p:nvSpPr>
        <p:spPr>
          <a:xfrm>
            <a:off x="754708" y="2666734"/>
            <a:ext cx="20876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Contacts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51C07F4-36E1-4ADC-59EE-3C90008B9862}"/>
              </a:ext>
            </a:extLst>
          </p:cNvPr>
          <p:cNvSpPr txBox="1"/>
          <p:nvPr/>
        </p:nvSpPr>
        <p:spPr>
          <a:xfrm>
            <a:off x="315569" y="2271431"/>
            <a:ext cx="410403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Mailing Lists/Groups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4193765-E6E5-C241-B05F-DC9A60BF69E8}"/>
              </a:ext>
            </a:extLst>
          </p:cNvPr>
          <p:cNvSpPr txBox="1"/>
          <p:nvPr/>
        </p:nvSpPr>
        <p:spPr>
          <a:xfrm>
            <a:off x="646176" y="4815544"/>
            <a:ext cx="29130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Folder sharing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CB43299-5FCB-A39A-07EC-D2A0901D168F}"/>
              </a:ext>
            </a:extLst>
          </p:cNvPr>
          <p:cNvSpPr txBox="1"/>
          <p:nvPr/>
        </p:nvSpPr>
        <p:spPr>
          <a:xfrm>
            <a:off x="769097" y="3031797"/>
            <a:ext cx="20876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Mailbox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5BC3ED8-C1CB-129D-C0FF-2E24F611D7B8}"/>
              </a:ext>
            </a:extLst>
          </p:cNvPr>
          <p:cNvSpPr txBox="1"/>
          <p:nvPr/>
        </p:nvSpPr>
        <p:spPr>
          <a:xfrm>
            <a:off x="780930" y="3393193"/>
            <a:ext cx="20876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Antispam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A6E412F-4A76-4B5B-96A3-DE115D4E068C}"/>
              </a:ext>
            </a:extLst>
          </p:cNvPr>
          <p:cNvSpPr txBox="1"/>
          <p:nvPr/>
        </p:nvSpPr>
        <p:spPr>
          <a:xfrm>
            <a:off x="787953" y="3776640"/>
            <a:ext cx="20876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Anti-virus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945925A-53DC-35C4-49AD-C2053577189C}"/>
              </a:ext>
            </a:extLst>
          </p:cNvPr>
          <p:cNvSpPr txBox="1"/>
          <p:nvPr/>
        </p:nvSpPr>
        <p:spPr>
          <a:xfrm>
            <a:off x="909777" y="4117132"/>
            <a:ext cx="20876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Tasks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0C37829-3C53-232C-B54A-94E5C4F91F38}"/>
              </a:ext>
            </a:extLst>
          </p:cNvPr>
          <p:cNvSpPr txBox="1"/>
          <p:nvPr/>
        </p:nvSpPr>
        <p:spPr>
          <a:xfrm>
            <a:off x="910898" y="4461712"/>
            <a:ext cx="20876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Notes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7DDDEA4-0A2D-48F3-9246-AE93E4B0F0EE}"/>
              </a:ext>
            </a:extLst>
          </p:cNvPr>
          <p:cNvSpPr txBox="1"/>
          <p:nvPr/>
        </p:nvSpPr>
        <p:spPr>
          <a:xfrm>
            <a:off x="769097" y="1945252"/>
            <a:ext cx="20876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Calendar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9D9A6AF-A703-6D64-2E34-F69E4B5C3978}"/>
              </a:ext>
            </a:extLst>
          </p:cNvPr>
          <p:cNvSpPr txBox="1"/>
          <p:nvPr/>
        </p:nvSpPr>
        <p:spPr>
          <a:xfrm>
            <a:off x="714972" y="5191848"/>
            <a:ext cx="302050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Active sync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0772DF7-E60B-2DF3-A937-4F7709B0FF86}"/>
              </a:ext>
            </a:extLst>
          </p:cNvPr>
          <p:cNvSpPr txBox="1"/>
          <p:nvPr/>
        </p:nvSpPr>
        <p:spPr>
          <a:xfrm>
            <a:off x="839116" y="5535650"/>
            <a:ext cx="208766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Storage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81BE63D-811B-B2B0-5804-8C48FC14F394}"/>
              </a:ext>
            </a:extLst>
          </p:cNvPr>
          <p:cNvSpPr txBox="1"/>
          <p:nvPr/>
        </p:nvSpPr>
        <p:spPr>
          <a:xfrm>
            <a:off x="3972834" y="5532459"/>
            <a:ext cx="100305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5 GB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A283EFC-8326-6A17-51F2-089CAF938C4A}"/>
              </a:ext>
            </a:extLst>
          </p:cNvPr>
          <p:cNvSpPr txBox="1"/>
          <p:nvPr/>
        </p:nvSpPr>
        <p:spPr>
          <a:xfrm>
            <a:off x="6714588" y="5532458"/>
            <a:ext cx="100305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5 GB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768DD-350F-D33D-BFC9-7986772758AB}"/>
              </a:ext>
            </a:extLst>
          </p:cNvPr>
          <p:cNvSpPr txBox="1"/>
          <p:nvPr/>
        </p:nvSpPr>
        <p:spPr>
          <a:xfrm>
            <a:off x="9485821" y="5509918"/>
            <a:ext cx="100305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PK" sz="1400" b="1" dirty="0">
                <a:solidFill>
                  <a:schemeClr val="bg1"/>
                </a:solidFill>
              </a:rPr>
              <a:t>5 GB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5E20E1C-015C-908A-5FA1-3A4BC74B1904}"/>
              </a:ext>
            </a:extLst>
          </p:cNvPr>
          <p:cNvSpPr txBox="1"/>
          <p:nvPr/>
        </p:nvSpPr>
        <p:spPr>
          <a:xfrm>
            <a:off x="3679239" y="6097426"/>
            <a:ext cx="1270784" cy="338554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0">
                <a:schemeClr val="accent2">
                  <a:shade val="93000"/>
                  <a:satMod val="130000"/>
                </a:schemeClr>
              </a:gs>
              <a:gs pos="0">
                <a:srgbClr val="C00000"/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Rs. 799/-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DB9E708-7B2C-4B5E-58CC-2331A3899955}"/>
              </a:ext>
            </a:extLst>
          </p:cNvPr>
          <p:cNvSpPr txBox="1"/>
          <p:nvPr/>
        </p:nvSpPr>
        <p:spPr>
          <a:xfrm>
            <a:off x="6400035" y="6091460"/>
            <a:ext cx="1270784" cy="338554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0">
                <a:schemeClr val="accent2">
                  <a:shade val="93000"/>
                  <a:satMod val="130000"/>
                </a:schemeClr>
              </a:gs>
              <a:gs pos="0">
                <a:srgbClr val="C00000"/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Rs. 999/-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1DA3C26F-ED46-3D62-67C9-E276FE304C1B}"/>
              </a:ext>
            </a:extLst>
          </p:cNvPr>
          <p:cNvSpPr txBox="1"/>
          <p:nvPr/>
        </p:nvSpPr>
        <p:spPr>
          <a:xfrm>
            <a:off x="9218090" y="6080459"/>
            <a:ext cx="1270784" cy="338554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0">
                <a:schemeClr val="accent2">
                  <a:shade val="93000"/>
                  <a:satMod val="130000"/>
                </a:schemeClr>
              </a:gs>
              <a:gs pos="0">
                <a:srgbClr val="C00000"/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Rs. 1,199/-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88D84C4-36A8-AB39-B206-9EA19BB9A8DC}"/>
              </a:ext>
            </a:extLst>
          </p:cNvPr>
          <p:cNvSpPr txBox="1"/>
          <p:nvPr/>
        </p:nvSpPr>
        <p:spPr>
          <a:xfrm>
            <a:off x="95531" y="6430014"/>
            <a:ext cx="1956484" cy="3385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*prices are per user per month</a:t>
            </a:r>
          </a:p>
          <a:p>
            <a:r>
              <a:rPr lang="en-US" sz="800" b="1" dirty="0">
                <a:solidFill>
                  <a:schemeClr val="bg1"/>
                </a:solidFill>
              </a:rPr>
              <a:t>*prices are exclusive of taxes</a:t>
            </a:r>
            <a:endParaRPr lang="en-US" sz="700" b="1" dirty="0">
              <a:solidFill>
                <a:schemeClr val="bg1"/>
              </a:solidFill>
            </a:endParaRPr>
          </a:p>
        </p:txBody>
      </p: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61558ED7-6D10-51FB-42C1-1FB3BFEB2355}"/>
              </a:ext>
            </a:extLst>
          </p:cNvPr>
          <p:cNvCxnSpPr/>
          <p:nvPr/>
        </p:nvCxnSpPr>
        <p:spPr>
          <a:xfrm>
            <a:off x="5715000" y="1447800"/>
            <a:ext cx="0" cy="4676995"/>
          </a:xfrm>
          <a:prstGeom prst="line">
            <a:avLst/>
          </a:prstGeom>
          <a:ln w="571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156DC0DA-5ABE-EE3B-C434-5ABDC637DBA8}"/>
              </a:ext>
            </a:extLst>
          </p:cNvPr>
          <p:cNvCxnSpPr/>
          <p:nvPr/>
        </p:nvCxnSpPr>
        <p:spPr>
          <a:xfrm>
            <a:off x="8534400" y="1448117"/>
            <a:ext cx="0" cy="4676995"/>
          </a:xfrm>
          <a:prstGeom prst="line">
            <a:avLst/>
          </a:prstGeom>
          <a:ln w="5715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Oval 259">
            <a:extLst>
              <a:ext uri="{FF2B5EF4-FFF2-40B4-BE49-F238E27FC236}">
                <a16:creationId xmlns:a16="http://schemas.microsoft.com/office/drawing/2014/main" id="{F752F50E-CF46-BF25-EB90-0DC1B828A2A5}"/>
              </a:ext>
            </a:extLst>
          </p:cNvPr>
          <p:cNvSpPr/>
          <p:nvPr/>
        </p:nvSpPr>
        <p:spPr>
          <a:xfrm>
            <a:off x="4167756" y="1655791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61" name="Oval 260">
            <a:extLst>
              <a:ext uri="{FF2B5EF4-FFF2-40B4-BE49-F238E27FC236}">
                <a16:creationId xmlns:a16="http://schemas.microsoft.com/office/drawing/2014/main" id="{A1876FE1-5F74-41C4-7923-502BD4EBECE3}"/>
              </a:ext>
            </a:extLst>
          </p:cNvPr>
          <p:cNvSpPr/>
          <p:nvPr/>
        </p:nvSpPr>
        <p:spPr>
          <a:xfrm>
            <a:off x="6899533" y="1657159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62" name="Oval 261">
            <a:extLst>
              <a:ext uri="{FF2B5EF4-FFF2-40B4-BE49-F238E27FC236}">
                <a16:creationId xmlns:a16="http://schemas.microsoft.com/office/drawing/2014/main" id="{1DA221CE-F35A-7ECC-892C-B7004D9AD3E7}"/>
              </a:ext>
            </a:extLst>
          </p:cNvPr>
          <p:cNvSpPr/>
          <p:nvPr/>
        </p:nvSpPr>
        <p:spPr>
          <a:xfrm>
            <a:off x="9559668" y="1641592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63" name="Oval 262">
            <a:extLst>
              <a:ext uri="{FF2B5EF4-FFF2-40B4-BE49-F238E27FC236}">
                <a16:creationId xmlns:a16="http://schemas.microsoft.com/office/drawing/2014/main" id="{20965B34-A7C0-1F93-EAE3-FB6A1A2FCCBC}"/>
              </a:ext>
            </a:extLst>
          </p:cNvPr>
          <p:cNvSpPr/>
          <p:nvPr/>
        </p:nvSpPr>
        <p:spPr>
          <a:xfrm>
            <a:off x="4191000" y="19812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64" name="Oval 263">
            <a:extLst>
              <a:ext uri="{FF2B5EF4-FFF2-40B4-BE49-F238E27FC236}">
                <a16:creationId xmlns:a16="http://schemas.microsoft.com/office/drawing/2014/main" id="{D76E7961-4448-6714-F747-8A061B165907}"/>
              </a:ext>
            </a:extLst>
          </p:cNvPr>
          <p:cNvSpPr/>
          <p:nvPr/>
        </p:nvSpPr>
        <p:spPr>
          <a:xfrm>
            <a:off x="6927336" y="1983118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65" name="Oval 264">
            <a:extLst>
              <a:ext uri="{FF2B5EF4-FFF2-40B4-BE49-F238E27FC236}">
                <a16:creationId xmlns:a16="http://schemas.microsoft.com/office/drawing/2014/main" id="{A3F45A6E-EE57-1EAD-BF5A-E98234C36787}"/>
              </a:ext>
            </a:extLst>
          </p:cNvPr>
          <p:cNvSpPr/>
          <p:nvPr/>
        </p:nvSpPr>
        <p:spPr>
          <a:xfrm>
            <a:off x="9594336" y="19812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66" name="Oval 265">
            <a:extLst>
              <a:ext uri="{FF2B5EF4-FFF2-40B4-BE49-F238E27FC236}">
                <a16:creationId xmlns:a16="http://schemas.microsoft.com/office/drawing/2014/main" id="{59DF0593-DA9E-4E3F-3983-A94CEC6E57E5}"/>
              </a:ext>
            </a:extLst>
          </p:cNvPr>
          <p:cNvSpPr/>
          <p:nvPr/>
        </p:nvSpPr>
        <p:spPr>
          <a:xfrm>
            <a:off x="4191000" y="22860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C435B81B-E026-939B-098E-7A6CBDBD5413}"/>
              </a:ext>
            </a:extLst>
          </p:cNvPr>
          <p:cNvSpPr/>
          <p:nvPr/>
        </p:nvSpPr>
        <p:spPr>
          <a:xfrm>
            <a:off x="6927336" y="2287918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68" name="Oval 267">
            <a:extLst>
              <a:ext uri="{FF2B5EF4-FFF2-40B4-BE49-F238E27FC236}">
                <a16:creationId xmlns:a16="http://schemas.microsoft.com/office/drawing/2014/main" id="{E780854E-8E95-ED2A-FE0F-9BE8B4A77D8D}"/>
              </a:ext>
            </a:extLst>
          </p:cNvPr>
          <p:cNvSpPr/>
          <p:nvPr/>
        </p:nvSpPr>
        <p:spPr>
          <a:xfrm>
            <a:off x="9594336" y="22860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B6C09D68-C350-DE2D-3BC8-5811B98F102A}"/>
              </a:ext>
            </a:extLst>
          </p:cNvPr>
          <p:cNvSpPr/>
          <p:nvPr/>
        </p:nvSpPr>
        <p:spPr>
          <a:xfrm>
            <a:off x="4191000" y="26670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70" name="Oval 269">
            <a:extLst>
              <a:ext uri="{FF2B5EF4-FFF2-40B4-BE49-F238E27FC236}">
                <a16:creationId xmlns:a16="http://schemas.microsoft.com/office/drawing/2014/main" id="{E7039B4F-6783-5E2E-CC8F-475663BA029D}"/>
              </a:ext>
            </a:extLst>
          </p:cNvPr>
          <p:cNvSpPr/>
          <p:nvPr/>
        </p:nvSpPr>
        <p:spPr>
          <a:xfrm>
            <a:off x="6927336" y="2668918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id="{4E44BBEC-C602-9AC8-0343-AD029178A6B4}"/>
              </a:ext>
            </a:extLst>
          </p:cNvPr>
          <p:cNvSpPr/>
          <p:nvPr/>
        </p:nvSpPr>
        <p:spPr>
          <a:xfrm>
            <a:off x="9594336" y="26670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72" name="Oval 271">
            <a:extLst>
              <a:ext uri="{FF2B5EF4-FFF2-40B4-BE49-F238E27FC236}">
                <a16:creationId xmlns:a16="http://schemas.microsoft.com/office/drawing/2014/main" id="{D98C79E0-C54B-FAC3-75FF-587B53015554}"/>
              </a:ext>
            </a:extLst>
          </p:cNvPr>
          <p:cNvSpPr/>
          <p:nvPr/>
        </p:nvSpPr>
        <p:spPr>
          <a:xfrm>
            <a:off x="4191000" y="30480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F0D36E64-A1C7-D1C5-0ADF-5DE13BB3BD06}"/>
              </a:ext>
            </a:extLst>
          </p:cNvPr>
          <p:cNvSpPr/>
          <p:nvPr/>
        </p:nvSpPr>
        <p:spPr>
          <a:xfrm>
            <a:off x="6927336" y="3049918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74" name="Oval 273">
            <a:extLst>
              <a:ext uri="{FF2B5EF4-FFF2-40B4-BE49-F238E27FC236}">
                <a16:creationId xmlns:a16="http://schemas.microsoft.com/office/drawing/2014/main" id="{0E9FDF59-E163-7B03-AD83-F0432329CEED}"/>
              </a:ext>
            </a:extLst>
          </p:cNvPr>
          <p:cNvSpPr/>
          <p:nvPr/>
        </p:nvSpPr>
        <p:spPr>
          <a:xfrm>
            <a:off x="9594336" y="30480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007D8317-8473-6796-8FE7-A99A39ED42C5}"/>
              </a:ext>
            </a:extLst>
          </p:cNvPr>
          <p:cNvSpPr/>
          <p:nvPr/>
        </p:nvSpPr>
        <p:spPr>
          <a:xfrm>
            <a:off x="4191000" y="34290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id="{84821FFE-9F60-006F-1E98-325B5B38441C}"/>
              </a:ext>
            </a:extLst>
          </p:cNvPr>
          <p:cNvSpPr/>
          <p:nvPr/>
        </p:nvSpPr>
        <p:spPr>
          <a:xfrm>
            <a:off x="6927336" y="3430918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ACA64C20-0C5A-B9A9-6EF5-834439158382}"/>
              </a:ext>
            </a:extLst>
          </p:cNvPr>
          <p:cNvSpPr/>
          <p:nvPr/>
        </p:nvSpPr>
        <p:spPr>
          <a:xfrm>
            <a:off x="9594336" y="34290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438E8F44-58EC-0E88-0261-A87D775177CF}"/>
              </a:ext>
            </a:extLst>
          </p:cNvPr>
          <p:cNvSpPr/>
          <p:nvPr/>
        </p:nvSpPr>
        <p:spPr>
          <a:xfrm>
            <a:off x="4191000" y="38100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79" name="Oval 278">
            <a:extLst>
              <a:ext uri="{FF2B5EF4-FFF2-40B4-BE49-F238E27FC236}">
                <a16:creationId xmlns:a16="http://schemas.microsoft.com/office/drawing/2014/main" id="{85CDFCFE-35EA-9BA2-281A-1BECA097E7F2}"/>
              </a:ext>
            </a:extLst>
          </p:cNvPr>
          <p:cNvSpPr/>
          <p:nvPr/>
        </p:nvSpPr>
        <p:spPr>
          <a:xfrm>
            <a:off x="6927336" y="3811918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80" name="Oval 279">
            <a:extLst>
              <a:ext uri="{FF2B5EF4-FFF2-40B4-BE49-F238E27FC236}">
                <a16:creationId xmlns:a16="http://schemas.microsoft.com/office/drawing/2014/main" id="{17B215B2-8050-F710-511F-857F7F21AF9E}"/>
              </a:ext>
            </a:extLst>
          </p:cNvPr>
          <p:cNvSpPr/>
          <p:nvPr/>
        </p:nvSpPr>
        <p:spPr>
          <a:xfrm>
            <a:off x="9594336" y="38100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5D9A97D1-B44D-794F-DA91-D1766063099F}"/>
              </a:ext>
            </a:extLst>
          </p:cNvPr>
          <p:cNvSpPr/>
          <p:nvPr/>
        </p:nvSpPr>
        <p:spPr>
          <a:xfrm>
            <a:off x="6927336" y="4116718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83" name="Oval 282">
            <a:extLst>
              <a:ext uri="{FF2B5EF4-FFF2-40B4-BE49-F238E27FC236}">
                <a16:creationId xmlns:a16="http://schemas.microsoft.com/office/drawing/2014/main" id="{04F96A11-D608-D6B9-2EE5-CE7E3B67C420}"/>
              </a:ext>
            </a:extLst>
          </p:cNvPr>
          <p:cNvSpPr/>
          <p:nvPr/>
        </p:nvSpPr>
        <p:spPr>
          <a:xfrm>
            <a:off x="9594336" y="41148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85" name="Oval 284">
            <a:extLst>
              <a:ext uri="{FF2B5EF4-FFF2-40B4-BE49-F238E27FC236}">
                <a16:creationId xmlns:a16="http://schemas.microsoft.com/office/drawing/2014/main" id="{6F0BCEF7-19B3-6EE5-A974-7879DB6858B9}"/>
              </a:ext>
            </a:extLst>
          </p:cNvPr>
          <p:cNvSpPr/>
          <p:nvPr/>
        </p:nvSpPr>
        <p:spPr>
          <a:xfrm>
            <a:off x="6927336" y="4497718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8E8FCF5A-718D-E883-84F7-21E81EAF9DC5}"/>
              </a:ext>
            </a:extLst>
          </p:cNvPr>
          <p:cNvSpPr/>
          <p:nvPr/>
        </p:nvSpPr>
        <p:spPr>
          <a:xfrm>
            <a:off x="9594336" y="44958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89" name="Oval 288">
            <a:extLst>
              <a:ext uri="{FF2B5EF4-FFF2-40B4-BE49-F238E27FC236}">
                <a16:creationId xmlns:a16="http://schemas.microsoft.com/office/drawing/2014/main" id="{EBBFEC81-7A53-FB2B-F337-31D235E5C061}"/>
              </a:ext>
            </a:extLst>
          </p:cNvPr>
          <p:cNvSpPr/>
          <p:nvPr/>
        </p:nvSpPr>
        <p:spPr>
          <a:xfrm>
            <a:off x="9594336" y="48768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  <p:sp>
        <p:nvSpPr>
          <p:cNvPr id="292" name="Oval 291">
            <a:extLst>
              <a:ext uri="{FF2B5EF4-FFF2-40B4-BE49-F238E27FC236}">
                <a16:creationId xmlns:a16="http://schemas.microsoft.com/office/drawing/2014/main" id="{D6305CDF-C8AE-68E5-B617-FC7C15F7F3D1}"/>
              </a:ext>
            </a:extLst>
          </p:cNvPr>
          <p:cNvSpPr/>
          <p:nvPr/>
        </p:nvSpPr>
        <p:spPr>
          <a:xfrm>
            <a:off x="9594336" y="5181600"/>
            <a:ext cx="221736" cy="2266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1729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160519" cy="117957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878324" y="3116579"/>
              <a:ext cx="2628900" cy="360045"/>
            </a:xfrm>
            <a:custGeom>
              <a:avLst/>
              <a:gdLst/>
              <a:ahLst/>
              <a:cxnLst/>
              <a:rect l="l" t="t" r="r" b="b"/>
              <a:pathLst>
                <a:path w="2628900" h="360045">
                  <a:moveTo>
                    <a:pt x="2592451" y="0"/>
                  </a:moveTo>
                  <a:lnTo>
                    <a:pt x="77088" y="0"/>
                  </a:lnTo>
                  <a:lnTo>
                    <a:pt x="0" y="359537"/>
                  </a:lnTo>
                  <a:lnTo>
                    <a:pt x="2494026" y="359537"/>
                  </a:lnTo>
                  <a:lnTo>
                    <a:pt x="2505329" y="357759"/>
                  </a:lnTo>
                  <a:lnTo>
                    <a:pt x="2528570" y="335025"/>
                  </a:lnTo>
                  <a:lnTo>
                    <a:pt x="2626995" y="48260"/>
                  </a:lnTo>
                  <a:lnTo>
                    <a:pt x="2628646" y="30734"/>
                  </a:lnTo>
                  <a:lnTo>
                    <a:pt x="2622169" y="15240"/>
                  </a:lnTo>
                  <a:lnTo>
                    <a:pt x="2609596" y="4191"/>
                  </a:lnTo>
                  <a:lnTo>
                    <a:pt x="2592451" y="0"/>
                  </a:lnTo>
                  <a:close/>
                </a:path>
              </a:pathLst>
            </a:custGeom>
            <a:solidFill>
              <a:srgbClr val="FD01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6907" y="1173480"/>
              <a:ext cx="3758184" cy="246126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808988" y="4314444"/>
              <a:ext cx="8574405" cy="1027430"/>
            </a:xfrm>
            <a:custGeom>
              <a:avLst/>
              <a:gdLst/>
              <a:ahLst/>
              <a:cxnLst/>
              <a:rect l="l" t="t" r="r" b="b"/>
              <a:pathLst>
                <a:path w="8574405" h="1027429">
                  <a:moveTo>
                    <a:pt x="8417433" y="0"/>
                  </a:moveTo>
                  <a:lnTo>
                    <a:pt x="156337" y="0"/>
                  </a:lnTo>
                  <a:lnTo>
                    <a:pt x="128269" y="2539"/>
                  </a:lnTo>
                  <a:lnTo>
                    <a:pt x="77469" y="21335"/>
                  </a:lnTo>
                  <a:lnTo>
                    <a:pt x="36703" y="55625"/>
                  </a:lnTo>
                  <a:lnTo>
                    <a:pt x="9779" y="101726"/>
                  </a:lnTo>
                  <a:lnTo>
                    <a:pt x="0" y="156336"/>
                  </a:lnTo>
                  <a:lnTo>
                    <a:pt x="0" y="870584"/>
                  </a:lnTo>
                  <a:lnTo>
                    <a:pt x="9779" y="925067"/>
                  </a:lnTo>
                  <a:lnTo>
                    <a:pt x="36703" y="971295"/>
                  </a:lnTo>
                  <a:lnTo>
                    <a:pt x="77469" y="1005585"/>
                  </a:lnTo>
                  <a:lnTo>
                    <a:pt x="128269" y="1024381"/>
                  </a:lnTo>
                  <a:lnTo>
                    <a:pt x="156337" y="1026921"/>
                  </a:lnTo>
                  <a:lnTo>
                    <a:pt x="8417433" y="1026921"/>
                  </a:lnTo>
                  <a:lnTo>
                    <a:pt x="8472042" y="1017142"/>
                  </a:lnTo>
                  <a:lnTo>
                    <a:pt x="8518271" y="990091"/>
                  </a:lnTo>
                  <a:lnTo>
                    <a:pt x="8552434" y="949451"/>
                  </a:lnTo>
                  <a:lnTo>
                    <a:pt x="8571357" y="898651"/>
                  </a:lnTo>
                  <a:lnTo>
                    <a:pt x="8573896" y="870584"/>
                  </a:lnTo>
                  <a:lnTo>
                    <a:pt x="8573896" y="156336"/>
                  </a:lnTo>
                  <a:lnTo>
                    <a:pt x="8563991" y="101726"/>
                  </a:lnTo>
                  <a:lnTo>
                    <a:pt x="8537067" y="55625"/>
                  </a:lnTo>
                  <a:lnTo>
                    <a:pt x="8496427" y="21335"/>
                  </a:lnTo>
                  <a:lnTo>
                    <a:pt x="8445627" y="2539"/>
                  </a:lnTo>
                  <a:lnTo>
                    <a:pt x="8417433" y="0"/>
                  </a:lnTo>
                  <a:close/>
                </a:path>
              </a:pathLst>
            </a:custGeom>
            <a:solidFill>
              <a:srgbClr val="040403">
                <a:alpha val="7882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058923" y="3954779"/>
              <a:ext cx="2463165" cy="362585"/>
            </a:xfrm>
            <a:custGeom>
              <a:avLst/>
              <a:gdLst/>
              <a:ahLst/>
              <a:cxnLst/>
              <a:rect l="l" t="t" r="r" b="b"/>
              <a:pathLst>
                <a:path w="2463165" h="362585">
                  <a:moveTo>
                    <a:pt x="2316988" y="0"/>
                  </a:moveTo>
                  <a:lnTo>
                    <a:pt x="145669" y="0"/>
                  </a:lnTo>
                  <a:lnTo>
                    <a:pt x="116331" y="2921"/>
                  </a:lnTo>
                  <a:lnTo>
                    <a:pt x="64262" y="24765"/>
                  </a:lnTo>
                  <a:lnTo>
                    <a:pt x="24892" y="64135"/>
                  </a:lnTo>
                  <a:lnTo>
                    <a:pt x="2920" y="116078"/>
                  </a:lnTo>
                  <a:lnTo>
                    <a:pt x="0" y="145415"/>
                  </a:lnTo>
                  <a:lnTo>
                    <a:pt x="0" y="362585"/>
                  </a:lnTo>
                  <a:lnTo>
                    <a:pt x="2462656" y="362585"/>
                  </a:lnTo>
                  <a:lnTo>
                    <a:pt x="2462656" y="145415"/>
                  </a:lnTo>
                  <a:lnTo>
                    <a:pt x="2451227" y="88773"/>
                  </a:lnTo>
                  <a:lnTo>
                    <a:pt x="2419985" y="42545"/>
                  </a:lnTo>
                  <a:lnTo>
                    <a:pt x="2373629" y="11430"/>
                  </a:lnTo>
                  <a:lnTo>
                    <a:pt x="2316988" y="0"/>
                  </a:lnTo>
                  <a:close/>
                </a:path>
              </a:pathLst>
            </a:custGeom>
            <a:solidFill>
              <a:srgbClr val="1717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619882" y="4003928"/>
            <a:ext cx="1329055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75" dirty="0">
                <a:solidFill>
                  <a:srgbClr val="FFFFFF"/>
                </a:solidFill>
                <a:latin typeface="Arial Black"/>
                <a:cs typeface="Arial Black"/>
              </a:rPr>
              <a:t>Technical</a:t>
            </a:r>
            <a:r>
              <a:rPr sz="1100" spc="-5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 Black"/>
                <a:cs typeface="Arial Black"/>
              </a:rPr>
              <a:t>Support</a:t>
            </a:r>
            <a:endParaRPr sz="1100">
              <a:latin typeface="Arial Black"/>
              <a:cs typeface="Arial Blac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47844" y="3954779"/>
            <a:ext cx="2463165" cy="362585"/>
          </a:xfrm>
          <a:custGeom>
            <a:avLst/>
            <a:gdLst/>
            <a:ahLst/>
            <a:cxnLst/>
            <a:rect l="l" t="t" r="r" b="b"/>
            <a:pathLst>
              <a:path w="2463165" h="362585">
                <a:moveTo>
                  <a:pt x="2316987" y="0"/>
                </a:moveTo>
                <a:lnTo>
                  <a:pt x="145668" y="0"/>
                </a:lnTo>
                <a:lnTo>
                  <a:pt x="116331" y="2921"/>
                </a:lnTo>
                <a:lnTo>
                  <a:pt x="64261" y="24765"/>
                </a:lnTo>
                <a:lnTo>
                  <a:pt x="24891" y="64135"/>
                </a:lnTo>
                <a:lnTo>
                  <a:pt x="2920" y="116078"/>
                </a:lnTo>
                <a:lnTo>
                  <a:pt x="0" y="145415"/>
                </a:lnTo>
                <a:lnTo>
                  <a:pt x="0" y="362585"/>
                </a:lnTo>
                <a:lnTo>
                  <a:pt x="2462656" y="362585"/>
                </a:lnTo>
                <a:lnTo>
                  <a:pt x="2462656" y="145415"/>
                </a:lnTo>
                <a:lnTo>
                  <a:pt x="2451227" y="88773"/>
                </a:lnTo>
                <a:lnTo>
                  <a:pt x="2419984" y="42545"/>
                </a:lnTo>
                <a:lnTo>
                  <a:pt x="2373629" y="11430"/>
                </a:lnTo>
                <a:lnTo>
                  <a:pt x="2316987" y="0"/>
                </a:lnTo>
                <a:close/>
              </a:path>
            </a:pathLst>
          </a:custGeom>
          <a:solidFill>
            <a:srgbClr val="1717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410580" y="4003928"/>
            <a:ext cx="1334135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25" dirty="0">
                <a:solidFill>
                  <a:srgbClr val="FFFFFF"/>
                </a:solidFill>
                <a:latin typeface="Arial Black"/>
                <a:cs typeface="Arial Black"/>
              </a:rPr>
              <a:t>Billing</a:t>
            </a:r>
            <a:r>
              <a:rPr sz="1100" spc="-7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Arial Black"/>
                <a:cs typeface="Arial Black"/>
              </a:rPr>
              <a:t>&amp;</a:t>
            </a:r>
            <a:r>
              <a:rPr sz="1100" spc="-2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Arial Black"/>
                <a:cs typeface="Arial Black"/>
              </a:rPr>
              <a:t>Invoicing</a:t>
            </a:r>
            <a:endParaRPr sz="1100">
              <a:latin typeface="Arial Black"/>
              <a:cs typeface="Arial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636764" y="3954779"/>
            <a:ext cx="2463165" cy="362585"/>
          </a:xfrm>
          <a:custGeom>
            <a:avLst/>
            <a:gdLst/>
            <a:ahLst/>
            <a:cxnLst/>
            <a:rect l="l" t="t" r="r" b="b"/>
            <a:pathLst>
              <a:path w="2463165" h="362585">
                <a:moveTo>
                  <a:pt x="2316987" y="0"/>
                </a:moveTo>
                <a:lnTo>
                  <a:pt x="145668" y="0"/>
                </a:lnTo>
                <a:lnTo>
                  <a:pt x="116331" y="2921"/>
                </a:lnTo>
                <a:lnTo>
                  <a:pt x="64261" y="24765"/>
                </a:lnTo>
                <a:lnTo>
                  <a:pt x="24891" y="64135"/>
                </a:lnTo>
                <a:lnTo>
                  <a:pt x="2920" y="116078"/>
                </a:lnTo>
                <a:lnTo>
                  <a:pt x="0" y="145415"/>
                </a:lnTo>
                <a:lnTo>
                  <a:pt x="0" y="362585"/>
                </a:lnTo>
                <a:lnTo>
                  <a:pt x="2462656" y="362585"/>
                </a:lnTo>
                <a:lnTo>
                  <a:pt x="2462656" y="145415"/>
                </a:lnTo>
                <a:lnTo>
                  <a:pt x="2451227" y="88773"/>
                </a:lnTo>
                <a:lnTo>
                  <a:pt x="2419984" y="42545"/>
                </a:lnTo>
                <a:lnTo>
                  <a:pt x="2373629" y="11430"/>
                </a:lnTo>
                <a:lnTo>
                  <a:pt x="2316987" y="0"/>
                </a:lnTo>
                <a:close/>
              </a:path>
            </a:pathLst>
          </a:custGeom>
          <a:solidFill>
            <a:srgbClr val="1717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344027" y="4003928"/>
            <a:ext cx="1049655" cy="192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75" dirty="0">
                <a:solidFill>
                  <a:srgbClr val="FFFFFF"/>
                </a:solidFill>
                <a:latin typeface="Arial Black"/>
                <a:cs typeface="Arial Black"/>
              </a:rPr>
              <a:t>To</a:t>
            </a:r>
            <a:r>
              <a:rPr sz="1100" spc="-1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100" spc="-55" dirty="0">
                <a:solidFill>
                  <a:srgbClr val="FFFFFF"/>
                </a:solidFill>
                <a:latin typeface="Arial Black"/>
                <a:cs typeface="Arial Black"/>
              </a:rPr>
              <a:t>Learn</a:t>
            </a:r>
            <a:r>
              <a:rPr sz="1100" spc="-5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Arial Black"/>
                <a:cs typeface="Arial Black"/>
              </a:rPr>
              <a:t>More</a:t>
            </a:r>
            <a:endParaRPr sz="11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37230" y="4919852"/>
            <a:ext cx="1577340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dirty="0">
                <a:solidFill>
                  <a:srgbClr val="FFFFFF"/>
                </a:solidFill>
                <a:latin typeface="Verdana"/>
                <a:cs typeface="Verdana"/>
              </a:rPr>
              <a:t>0304</a:t>
            </a:r>
            <a:r>
              <a:rPr sz="850" spc="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50" spc="-95" dirty="0">
                <a:solidFill>
                  <a:srgbClr val="FFFFFF"/>
                </a:solidFill>
                <a:latin typeface="Verdana"/>
                <a:cs typeface="Verdana"/>
              </a:rPr>
              <a:t>1110365</a:t>
            </a:r>
            <a:r>
              <a:rPr sz="85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50" spc="-35" dirty="0">
                <a:solidFill>
                  <a:srgbClr val="FFFFFF"/>
                </a:solidFill>
                <a:latin typeface="Verdana"/>
                <a:cs typeface="Verdana"/>
              </a:rPr>
              <a:t>(24/7</a:t>
            </a:r>
            <a:r>
              <a:rPr sz="85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850" spc="-10" dirty="0">
                <a:solidFill>
                  <a:srgbClr val="FFFFFF"/>
                </a:solidFill>
                <a:latin typeface="Verdana"/>
                <a:cs typeface="Verdana"/>
              </a:rPr>
              <a:t>helpline)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46375" y="4531233"/>
            <a:ext cx="1564640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spc="-10" dirty="0">
                <a:solidFill>
                  <a:srgbClr val="FFFFFF"/>
                </a:solidFill>
                <a:latin typeface="Verdana"/>
                <a:cs typeface="Verdana"/>
                <a:hlinkClick r:id="rId4"/>
              </a:rPr>
              <a:t>cloud.support@jazz.com.pk</a:t>
            </a:r>
            <a:endParaRPr sz="850">
              <a:latin typeface="Verdana"/>
              <a:cs typeface="Verdana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250948" y="4509515"/>
            <a:ext cx="5998845" cy="654050"/>
            <a:chOff x="2250948" y="4509515"/>
            <a:chExt cx="5998845" cy="654050"/>
          </a:xfrm>
        </p:grpSpPr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4189" y="4881244"/>
              <a:ext cx="248412" cy="24841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250948" y="4524755"/>
              <a:ext cx="286385" cy="202565"/>
            </a:xfrm>
            <a:custGeom>
              <a:avLst/>
              <a:gdLst/>
              <a:ahLst/>
              <a:cxnLst/>
              <a:rect l="l" t="t" r="r" b="b"/>
              <a:pathLst>
                <a:path w="286385" h="202564">
                  <a:moveTo>
                    <a:pt x="257047" y="0"/>
                  </a:moveTo>
                  <a:lnTo>
                    <a:pt x="38353" y="0"/>
                  </a:lnTo>
                  <a:lnTo>
                    <a:pt x="10413" y="4826"/>
                  </a:lnTo>
                  <a:lnTo>
                    <a:pt x="381" y="20320"/>
                  </a:lnTo>
                  <a:lnTo>
                    <a:pt x="0" y="21844"/>
                  </a:lnTo>
                  <a:lnTo>
                    <a:pt x="126" y="180594"/>
                  </a:lnTo>
                  <a:lnTo>
                    <a:pt x="381" y="180848"/>
                  </a:lnTo>
                  <a:lnTo>
                    <a:pt x="381" y="181229"/>
                  </a:lnTo>
                  <a:lnTo>
                    <a:pt x="4063" y="190246"/>
                  </a:lnTo>
                  <a:lnTo>
                    <a:pt x="9651" y="196850"/>
                  </a:lnTo>
                  <a:lnTo>
                    <a:pt x="17399" y="200787"/>
                  </a:lnTo>
                  <a:lnTo>
                    <a:pt x="26924" y="202057"/>
                  </a:lnTo>
                  <a:lnTo>
                    <a:pt x="260095" y="202057"/>
                  </a:lnTo>
                  <a:lnTo>
                    <a:pt x="284479" y="186436"/>
                  </a:lnTo>
                  <a:lnTo>
                    <a:pt x="284732" y="185039"/>
                  </a:lnTo>
                  <a:lnTo>
                    <a:pt x="29082" y="185039"/>
                  </a:lnTo>
                  <a:lnTo>
                    <a:pt x="41656" y="172466"/>
                  </a:lnTo>
                  <a:lnTo>
                    <a:pt x="16890" y="172466"/>
                  </a:lnTo>
                  <a:lnTo>
                    <a:pt x="16890" y="29591"/>
                  </a:lnTo>
                  <a:lnTo>
                    <a:pt x="41782" y="29591"/>
                  </a:lnTo>
                  <a:lnTo>
                    <a:pt x="29987" y="17780"/>
                  </a:lnTo>
                  <a:lnTo>
                    <a:pt x="29209" y="16891"/>
                  </a:lnTo>
                  <a:lnTo>
                    <a:pt x="257047" y="16891"/>
                  </a:lnTo>
                  <a:lnTo>
                    <a:pt x="257047" y="0"/>
                  </a:lnTo>
                  <a:close/>
                </a:path>
                <a:path w="286385" h="202564">
                  <a:moveTo>
                    <a:pt x="210057" y="113411"/>
                  </a:moveTo>
                  <a:lnTo>
                    <a:pt x="185293" y="113411"/>
                  </a:lnTo>
                  <a:lnTo>
                    <a:pt x="257301" y="185039"/>
                  </a:lnTo>
                  <a:lnTo>
                    <a:pt x="257301" y="160401"/>
                  </a:lnTo>
                  <a:lnTo>
                    <a:pt x="210057" y="113411"/>
                  </a:lnTo>
                  <a:close/>
                </a:path>
                <a:path w="286385" h="202564">
                  <a:moveTo>
                    <a:pt x="257301" y="160401"/>
                  </a:moveTo>
                  <a:lnTo>
                    <a:pt x="257301" y="185039"/>
                  </a:lnTo>
                  <a:lnTo>
                    <a:pt x="284732" y="185039"/>
                  </a:lnTo>
                  <a:lnTo>
                    <a:pt x="286384" y="175895"/>
                  </a:lnTo>
                  <a:lnTo>
                    <a:pt x="286384" y="172466"/>
                  </a:lnTo>
                  <a:lnTo>
                    <a:pt x="269494" y="172466"/>
                  </a:lnTo>
                  <a:lnTo>
                    <a:pt x="257301" y="160401"/>
                  </a:lnTo>
                  <a:close/>
                </a:path>
                <a:path w="286385" h="202564">
                  <a:moveTo>
                    <a:pt x="88772" y="76962"/>
                  </a:moveTo>
                  <a:lnTo>
                    <a:pt x="88772" y="101092"/>
                  </a:lnTo>
                  <a:lnTo>
                    <a:pt x="16890" y="172466"/>
                  </a:lnTo>
                  <a:lnTo>
                    <a:pt x="41656" y="172466"/>
                  </a:lnTo>
                  <a:lnTo>
                    <a:pt x="101218" y="113411"/>
                  </a:lnTo>
                  <a:lnTo>
                    <a:pt x="124968" y="113411"/>
                  </a:lnTo>
                  <a:lnTo>
                    <a:pt x="88772" y="76962"/>
                  </a:lnTo>
                  <a:close/>
                </a:path>
                <a:path w="286385" h="202564">
                  <a:moveTo>
                    <a:pt x="269494" y="1651"/>
                  </a:moveTo>
                  <a:lnTo>
                    <a:pt x="269494" y="172466"/>
                  </a:lnTo>
                  <a:lnTo>
                    <a:pt x="286384" y="172466"/>
                  </a:lnTo>
                  <a:lnTo>
                    <a:pt x="286384" y="29972"/>
                  </a:lnTo>
                  <a:lnTo>
                    <a:pt x="276351" y="5080"/>
                  </a:lnTo>
                  <a:lnTo>
                    <a:pt x="269494" y="1651"/>
                  </a:lnTo>
                  <a:close/>
                </a:path>
                <a:path w="286385" h="202564">
                  <a:moveTo>
                    <a:pt x="124968" y="113411"/>
                  </a:moveTo>
                  <a:lnTo>
                    <a:pt x="101218" y="113411"/>
                  </a:lnTo>
                  <a:lnTo>
                    <a:pt x="111786" y="124079"/>
                  </a:lnTo>
                  <a:lnTo>
                    <a:pt x="124078" y="136398"/>
                  </a:lnTo>
                  <a:lnTo>
                    <a:pt x="133095" y="142621"/>
                  </a:lnTo>
                  <a:lnTo>
                    <a:pt x="143256" y="144653"/>
                  </a:lnTo>
                  <a:lnTo>
                    <a:pt x="153288" y="142621"/>
                  </a:lnTo>
                  <a:lnTo>
                    <a:pt x="162306" y="136398"/>
                  </a:lnTo>
                  <a:lnTo>
                    <a:pt x="170941" y="127762"/>
                  </a:lnTo>
                  <a:lnTo>
                    <a:pt x="143128" y="127762"/>
                  </a:lnTo>
                  <a:lnTo>
                    <a:pt x="139319" y="126873"/>
                  </a:lnTo>
                  <a:lnTo>
                    <a:pt x="135508" y="123952"/>
                  </a:lnTo>
                  <a:lnTo>
                    <a:pt x="124968" y="113411"/>
                  </a:lnTo>
                  <a:close/>
                </a:path>
                <a:path w="286385" h="202564">
                  <a:moveTo>
                    <a:pt x="259841" y="0"/>
                  </a:moveTo>
                  <a:lnTo>
                    <a:pt x="257047" y="0"/>
                  </a:lnTo>
                  <a:lnTo>
                    <a:pt x="257047" y="16891"/>
                  </a:lnTo>
                  <a:lnTo>
                    <a:pt x="256285" y="17780"/>
                  </a:lnTo>
                  <a:lnTo>
                    <a:pt x="255904" y="18415"/>
                  </a:lnTo>
                  <a:lnTo>
                    <a:pt x="150875" y="124079"/>
                  </a:lnTo>
                  <a:lnTo>
                    <a:pt x="147065" y="126873"/>
                  </a:lnTo>
                  <a:lnTo>
                    <a:pt x="143128" y="127762"/>
                  </a:lnTo>
                  <a:lnTo>
                    <a:pt x="170941" y="127762"/>
                  </a:lnTo>
                  <a:lnTo>
                    <a:pt x="184022" y="114554"/>
                  </a:lnTo>
                  <a:lnTo>
                    <a:pt x="184784" y="113919"/>
                  </a:lnTo>
                  <a:lnTo>
                    <a:pt x="185293" y="113411"/>
                  </a:lnTo>
                  <a:lnTo>
                    <a:pt x="210057" y="113411"/>
                  </a:lnTo>
                  <a:lnTo>
                    <a:pt x="197865" y="101219"/>
                  </a:lnTo>
                  <a:lnTo>
                    <a:pt x="269494" y="29972"/>
                  </a:lnTo>
                  <a:lnTo>
                    <a:pt x="269494" y="1651"/>
                  </a:lnTo>
                  <a:lnTo>
                    <a:pt x="268731" y="1270"/>
                  </a:lnTo>
                  <a:lnTo>
                    <a:pt x="259841" y="0"/>
                  </a:lnTo>
                  <a:close/>
                </a:path>
                <a:path w="286385" h="202564">
                  <a:moveTo>
                    <a:pt x="41782" y="29591"/>
                  </a:moveTo>
                  <a:lnTo>
                    <a:pt x="16890" y="29591"/>
                  </a:lnTo>
                  <a:lnTo>
                    <a:pt x="88772" y="101092"/>
                  </a:lnTo>
                  <a:lnTo>
                    <a:pt x="88772" y="76962"/>
                  </a:lnTo>
                  <a:lnTo>
                    <a:pt x="41782" y="295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10384" y="4858511"/>
              <a:ext cx="73151" cy="7467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70404" y="5020057"/>
              <a:ext cx="74675" cy="7467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73808" y="4881371"/>
              <a:ext cx="249809" cy="24815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10384" y="4858511"/>
              <a:ext cx="73151" cy="74675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470404" y="5020057"/>
              <a:ext cx="74675" cy="74674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713732" y="4509515"/>
              <a:ext cx="2769235" cy="654050"/>
            </a:xfrm>
            <a:custGeom>
              <a:avLst/>
              <a:gdLst/>
              <a:ahLst/>
              <a:cxnLst/>
              <a:rect l="l" t="t" r="r" b="b"/>
              <a:pathLst>
                <a:path w="2769234" h="654050">
                  <a:moveTo>
                    <a:pt x="0" y="0"/>
                  </a:moveTo>
                  <a:lnTo>
                    <a:pt x="0" y="653541"/>
                  </a:lnTo>
                </a:path>
                <a:path w="2769234" h="654050">
                  <a:moveTo>
                    <a:pt x="2769108" y="0"/>
                  </a:moveTo>
                  <a:lnTo>
                    <a:pt x="2769108" y="653541"/>
                  </a:lnTo>
                </a:path>
              </a:pathLst>
            </a:custGeom>
            <a:ln w="20941">
              <a:solidFill>
                <a:srgbClr val="C5C5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64252" y="4520183"/>
              <a:ext cx="3185160" cy="615950"/>
            </a:xfrm>
            <a:custGeom>
              <a:avLst/>
              <a:gdLst/>
              <a:ahLst/>
              <a:cxnLst/>
              <a:rect l="l" t="t" r="r" b="b"/>
              <a:pathLst>
                <a:path w="3185159" h="615950">
                  <a:moveTo>
                    <a:pt x="287655" y="236855"/>
                  </a:moveTo>
                  <a:lnTo>
                    <a:pt x="277495" y="211963"/>
                  </a:lnTo>
                  <a:lnTo>
                    <a:pt x="270637" y="208534"/>
                  </a:lnTo>
                  <a:lnTo>
                    <a:pt x="270637" y="236855"/>
                  </a:lnTo>
                  <a:lnTo>
                    <a:pt x="270637" y="379476"/>
                  </a:lnTo>
                  <a:lnTo>
                    <a:pt x="258318" y="367284"/>
                  </a:lnTo>
                  <a:lnTo>
                    <a:pt x="258318" y="391922"/>
                  </a:lnTo>
                  <a:lnTo>
                    <a:pt x="29210" y="391922"/>
                  </a:lnTo>
                  <a:lnTo>
                    <a:pt x="41910" y="379476"/>
                  </a:lnTo>
                  <a:lnTo>
                    <a:pt x="101600" y="320294"/>
                  </a:lnTo>
                  <a:lnTo>
                    <a:pt x="124587" y="343281"/>
                  </a:lnTo>
                  <a:lnTo>
                    <a:pt x="133731" y="349504"/>
                  </a:lnTo>
                  <a:lnTo>
                    <a:pt x="143764" y="351536"/>
                  </a:lnTo>
                  <a:lnTo>
                    <a:pt x="153924" y="349504"/>
                  </a:lnTo>
                  <a:lnTo>
                    <a:pt x="163068" y="343281"/>
                  </a:lnTo>
                  <a:lnTo>
                    <a:pt x="171704" y="334772"/>
                  </a:lnTo>
                  <a:lnTo>
                    <a:pt x="186055" y="320294"/>
                  </a:lnTo>
                  <a:lnTo>
                    <a:pt x="258318" y="391922"/>
                  </a:lnTo>
                  <a:lnTo>
                    <a:pt x="258318" y="367284"/>
                  </a:lnTo>
                  <a:lnTo>
                    <a:pt x="210947" y="320294"/>
                  </a:lnTo>
                  <a:lnTo>
                    <a:pt x="198628" y="308229"/>
                  </a:lnTo>
                  <a:lnTo>
                    <a:pt x="270637" y="236855"/>
                  </a:lnTo>
                  <a:lnTo>
                    <a:pt x="270637" y="208534"/>
                  </a:lnTo>
                  <a:lnTo>
                    <a:pt x="270002" y="208153"/>
                  </a:lnTo>
                  <a:lnTo>
                    <a:pt x="260985" y="206883"/>
                  </a:lnTo>
                  <a:lnTo>
                    <a:pt x="258191" y="206883"/>
                  </a:lnTo>
                  <a:lnTo>
                    <a:pt x="258191" y="223774"/>
                  </a:lnTo>
                  <a:lnTo>
                    <a:pt x="257327" y="224790"/>
                  </a:lnTo>
                  <a:lnTo>
                    <a:pt x="256921" y="225298"/>
                  </a:lnTo>
                  <a:lnTo>
                    <a:pt x="151511" y="330962"/>
                  </a:lnTo>
                  <a:lnTo>
                    <a:pt x="147701" y="333756"/>
                  </a:lnTo>
                  <a:lnTo>
                    <a:pt x="143764" y="334772"/>
                  </a:lnTo>
                  <a:lnTo>
                    <a:pt x="139954" y="333756"/>
                  </a:lnTo>
                  <a:lnTo>
                    <a:pt x="136017" y="330962"/>
                  </a:lnTo>
                  <a:lnTo>
                    <a:pt x="125476" y="320294"/>
                  </a:lnTo>
                  <a:lnTo>
                    <a:pt x="89154" y="283972"/>
                  </a:lnTo>
                  <a:lnTo>
                    <a:pt x="89154" y="307975"/>
                  </a:lnTo>
                  <a:lnTo>
                    <a:pt x="17018" y="379476"/>
                  </a:lnTo>
                  <a:lnTo>
                    <a:pt x="17018" y="236474"/>
                  </a:lnTo>
                  <a:lnTo>
                    <a:pt x="89154" y="307975"/>
                  </a:lnTo>
                  <a:lnTo>
                    <a:pt x="89154" y="283972"/>
                  </a:lnTo>
                  <a:lnTo>
                    <a:pt x="41910" y="236474"/>
                  </a:lnTo>
                  <a:lnTo>
                    <a:pt x="30111" y="224663"/>
                  </a:lnTo>
                  <a:lnTo>
                    <a:pt x="29337" y="223774"/>
                  </a:lnTo>
                  <a:lnTo>
                    <a:pt x="258191" y="223774"/>
                  </a:lnTo>
                  <a:lnTo>
                    <a:pt x="258191" y="206883"/>
                  </a:lnTo>
                  <a:lnTo>
                    <a:pt x="38608" y="206883"/>
                  </a:lnTo>
                  <a:lnTo>
                    <a:pt x="10414" y="211709"/>
                  </a:lnTo>
                  <a:lnTo>
                    <a:pt x="381" y="227330"/>
                  </a:lnTo>
                  <a:lnTo>
                    <a:pt x="0" y="228727"/>
                  </a:lnTo>
                  <a:lnTo>
                    <a:pt x="127" y="387477"/>
                  </a:lnTo>
                  <a:lnTo>
                    <a:pt x="381" y="387858"/>
                  </a:lnTo>
                  <a:lnTo>
                    <a:pt x="381" y="388239"/>
                  </a:lnTo>
                  <a:lnTo>
                    <a:pt x="4064" y="397256"/>
                  </a:lnTo>
                  <a:lnTo>
                    <a:pt x="9779" y="403733"/>
                  </a:lnTo>
                  <a:lnTo>
                    <a:pt x="17399" y="407797"/>
                  </a:lnTo>
                  <a:lnTo>
                    <a:pt x="27051" y="409067"/>
                  </a:lnTo>
                  <a:lnTo>
                    <a:pt x="261239" y="409067"/>
                  </a:lnTo>
                  <a:lnTo>
                    <a:pt x="271907" y="407162"/>
                  </a:lnTo>
                  <a:lnTo>
                    <a:pt x="280289" y="401701"/>
                  </a:lnTo>
                  <a:lnTo>
                    <a:pt x="285623" y="393446"/>
                  </a:lnTo>
                  <a:lnTo>
                    <a:pt x="285877" y="391922"/>
                  </a:lnTo>
                  <a:lnTo>
                    <a:pt x="287655" y="382778"/>
                  </a:lnTo>
                  <a:lnTo>
                    <a:pt x="287655" y="379476"/>
                  </a:lnTo>
                  <a:lnTo>
                    <a:pt x="287655" y="236855"/>
                  </a:lnTo>
                  <a:close/>
                </a:path>
                <a:path w="3185159" h="615950">
                  <a:moveTo>
                    <a:pt x="3176016" y="172593"/>
                  </a:moveTo>
                  <a:lnTo>
                    <a:pt x="3175901" y="29718"/>
                  </a:lnTo>
                  <a:lnTo>
                    <a:pt x="3165856" y="5080"/>
                  </a:lnTo>
                  <a:lnTo>
                    <a:pt x="3158998" y="1651"/>
                  </a:lnTo>
                  <a:lnTo>
                    <a:pt x="3158998" y="29972"/>
                  </a:lnTo>
                  <a:lnTo>
                    <a:pt x="3158998" y="172593"/>
                  </a:lnTo>
                  <a:lnTo>
                    <a:pt x="3146806" y="160528"/>
                  </a:lnTo>
                  <a:lnTo>
                    <a:pt x="3146806" y="185039"/>
                  </a:lnTo>
                  <a:lnTo>
                    <a:pt x="2917698" y="185039"/>
                  </a:lnTo>
                  <a:lnTo>
                    <a:pt x="2930245" y="172593"/>
                  </a:lnTo>
                  <a:lnTo>
                    <a:pt x="2989961" y="113411"/>
                  </a:lnTo>
                  <a:lnTo>
                    <a:pt x="3003423" y="126873"/>
                  </a:lnTo>
                  <a:lnTo>
                    <a:pt x="3012948" y="136525"/>
                  </a:lnTo>
                  <a:lnTo>
                    <a:pt x="3022092" y="142621"/>
                  </a:lnTo>
                  <a:lnTo>
                    <a:pt x="3032252" y="144653"/>
                  </a:lnTo>
                  <a:lnTo>
                    <a:pt x="3042285" y="142621"/>
                  </a:lnTo>
                  <a:lnTo>
                    <a:pt x="3051429" y="136398"/>
                  </a:lnTo>
                  <a:lnTo>
                    <a:pt x="3060065" y="127889"/>
                  </a:lnTo>
                  <a:lnTo>
                    <a:pt x="3074416" y="113411"/>
                  </a:lnTo>
                  <a:lnTo>
                    <a:pt x="3146806" y="185039"/>
                  </a:lnTo>
                  <a:lnTo>
                    <a:pt x="3146806" y="160528"/>
                  </a:lnTo>
                  <a:lnTo>
                    <a:pt x="3099308" y="113411"/>
                  </a:lnTo>
                  <a:lnTo>
                    <a:pt x="3086989" y="101346"/>
                  </a:lnTo>
                  <a:lnTo>
                    <a:pt x="3158998" y="29972"/>
                  </a:lnTo>
                  <a:lnTo>
                    <a:pt x="3158998" y="1651"/>
                  </a:lnTo>
                  <a:lnTo>
                    <a:pt x="3158363" y="1270"/>
                  </a:lnTo>
                  <a:lnTo>
                    <a:pt x="3149346" y="0"/>
                  </a:lnTo>
                  <a:lnTo>
                    <a:pt x="3146552" y="0"/>
                  </a:lnTo>
                  <a:lnTo>
                    <a:pt x="3146552" y="16891"/>
                  </a:lnTo>
                  <a:lnTo>
                    <a:pt x="3145688" y="17907"/>
                  </a:lnTo>
                  <a:lnTo>
                    <a:pt x="3145282" y="18415"/>
                  </a:lnTo>
                  <a:lnTo>
                    <a:pt x="3039872" y="124079"/>
                  </a:lnTo>
                  <a:lnTo>
                    <a:pt x="3036062" y="126873"/>
                  </a:lnTo>
                  <a:lnTo>
                    <a:pt x="3032125" y="127889"/>
                  </a:lnTo>
                  <a:lnTo>
                    <a:pt x="3028315" y="126873"/>
                  </a:lnTo>
                  <a:lnTo>
                    <a:pt x="3024505" y="124079"/>
                  </a:lnTo>
                  <a:lnTo>
                    <a:pt x="3013824" y="113411"/>
                  </a:lnTo>
                  <a:lnTo>
                    <a:pt x="2977515" y="77089"/>
                  </a:lnTo>
                  <a:lnTo>
                    <a:pt x="2977515" y="101092"/>
                  </a:lnTo>
                  <a:lnTo>
                    <a:pt x="2905379" y="172593"/>
                  </a:lnTo>
                  <a:lnTo>
                    <a:pt x="2905379" y="29718"/>
                  </a:lnTo>
                  <a:lnTo>
                    <a:pt x="2977515" y="101092"/>
                  </a:lnTo>
                  <a:lnTo>
                    <a:pt x="2977515" y="77089"/>
                  </a:lnTo>
                  <a:lnTo>
                    <a:pt x="2930271" y="29718"/>
                  </a:lnTo>
                  <a:lnTo>
                    <a:pt x="2919222" y="18542"/>
                  </a:lnTo>
                  <a:lnTo>
                    <a:pt x="2918714" y="17907"/>
                  </a:lnTo>
                  <a:lnTo>
                    <a:pt x="2917698" y="16891"/>
                  </a:lnTo>
                  <a:lnTo>
                    <a:pt x="3146552" y="16891"/>
                  </a:lnTo>
                  <a:lnTo>
                    <a:pt x="3146552" y="0"/>
                  </a:lnTo>
                  <a:lnTo>
                    <a:pt x="2926969" y="0"/>
                  </a:lnTo>
                  <a:lnTo>
                    <a:pt x="2898775" y="4826"/>
                  </a:lnTo>
                  <a:lnTo>
                    <a:pt x="2888742" y="20447"/>
                  </a:lnTo>
                  <a:lnTo>
                    <a:pt x="2888361" y="21971"/>
                  </a:lnTo>
                  <a:lnTo>
                    <a:pt x="2888488" y="180594"/>
                  </a:lnTo>
                  <a:lnTo>
                    <a:pt x="2888742" y="180975"/>
                  </a:lnTo>
                  <a:lnTo>
                    <a:pt x="2888742" y="181356"/>
                  </a:lnTo>
                  <a:lnTo>
                    <a:pt x="2892425" y="190373"/>
                  </a:lnTo>
                  <a:lnTo>
                    <a:pt x="2898140" y="196850"/>
                  </a:lnTo>
                  <a:lnTo>
                    <a:pt x="2905887" y="200914"/>
                  </a:lnTo>
                  <a:lnTo>
                    <a:pt x="2915412" y="202184"/>
                  </a:lnTo>
                  <a:lnTo>
                    <a:pt x="3149600" y="202184"/>
                  </a:lnTo>
                  <a:lnTo>
                    <a:pt x="3160268" y="200279"/>
                  </a:lnTo>
                  <a:lnTo>
                    <a:pt x="3168650" y="194818"/>
                  </a:lnTo>
                  <a:lnTo>
                    <a:pt x="3174111" y="186563"/>
                  </a:lnTo>
                  <a:lnTo>
                    <a:pt x="3174365" y="185039"/>
                  </a:lnTo>
                  <a:lnTo>
                    <a:pt x="3176016" y="175895"/>
                  </a:lnTo>
                  <a:lnTo>
                    <a:pt x="3176016" y="172593"/>
                  </a:lnTo>
                  <a:close/>
                </a:path>
                <a:path w="3185159" h="615950">
                  <a:moveTo>
                    <a:pt x="3185033" y="456692"/>
                  </a:moveTo>
                  <a:lnTo>
                    <a:pt x="3184271" y="452882"/>
                  </a:lnTo>
                  <a:lnTo>
                    <a:pt x="3182747" y="443992"/>
                  </a:lnTo>
                  <a:lnTo>
                    <a:pt x="3181731" y="438912"/>
                  </a:lnTo>
                  <a:lnTo>
                    <a:pt x="3176397" y="423672"/>
                  </a:lnTo>
                  <a:lnTo>
                    <a:pt x="3176397" y="468122"/>
                  </a:lnTo>
                  <a:lnTo>
                    <a:pt x="3176270" y="477012"/>
                  </a:lnTo>
                  <a:lnTo>
                    <a:pt x="3173984" y="498602"/>
                  </a:lnTo>
                  <a:lnTo>
                    <a:pt x="3168396" y="518922"/>
                  </a:lnTo>
                  <a:lnTo>
                    <a:pt x="3160014" y="537972"/>
                  </a:lnTo>
                  <a:lnTo>
                    <a:pt x="3149219" y="553212"/>
                  </a:lnTo>
                  <a:lnTo>
                    <a:pt x="3144774" y="549402"/>
                  </a:lnTo>
                  <a:lnTo>
                    <a:pt x="3142996" y="546862"/>
                  </a:lnTo>
                  <a:lnTo>
                    <a:pt x="3142996" y="560832"/>
                  </a:lnTo>
                  <a:lnTo>
                    <a:pt x="3125851" y="578612"/>
                  </a:lnTo>
                  <a:lnTo>
                    <a:pt x="3106928" y="590042"/>
                  </a:lnTo>
                  <a:lnTo>
                    <a:pt x="3086100" y="600202"/>
                  </a:lnTo>
                  <a:lnTo>
                    <a:pt x="3063367" y="606552"/>
                  </a:lnTo>
                  <a:lnTo>
                    <a:pt x="3077083" y="590042"/>
                  </a:lnTo>
                  <a:lnTo>
                    <a:pt x="3088894" y="572262"/>
                  </a:lnTo>
                  <a:lnTo>
                    <a:pt x="3098927" y="553212"/>
                  </a:lnTo>
                  <a:lnTo>
                    <a:pt x="3106928" y="534162"/>
                  </a:lnTo>
                  <a:lnTo>
                    <a:pt x="3117342" y="539242"/>
                  </a:lnTo>
                  <a:lnTo>
                    <a:pt x="3126740" y="545592"/>
                  </a:lnTo>
                  <a:lnTo>
                    <a:pt x="3135376" y="553212"/>
                  </a:lnTo>
                  <a:lnTo>
                    <a:pt x="3142996" y="560832"/>
                  </a:lnTo>
                  <a:lnTo>
                    <a:pt x="3142996" y="546862"/>
                  </a:lnTo>
                  <a:lnTo>
                    <a:pt x="3140202" y="545592"/>
                  </a:lnTo>
                  <a:lnTo>
                    <a:pt x="3130931" y="537972"/>
                  </a:lnTo>
                  <a:lnTo>
                    <a:pt x="3125851" y="534162"/>
                  </a:lnTo>
                  <a:lnTo>
                    <a:pt x="3120644" y="530352"/>
                  </a:lnTo>
                  <a:lnTo>
                    <a:pt x="3115310" y="527812"/>
                  </a:lnTo>
                  <a:lnTo>
                    <a:pt x="3109976" y="524002"/>
                  </a:lnTo>
                  <a:lnTo>
                    <a:pt x="3112897" y="512572"/>
                  </a:lnTo>
                  <a:lnTo>
                    <a:pt x="3115056" y="501142"/>
                  </a:lnTo>
                  <a:lnTo>
                    <a:pt x="3116453" y="488442"/>
                  </a:lnTo>
                  <a:lnTo>
                    <a:pt x="3117088" y="477012"/>
                  </a:lnTo>
                  <a:lnTo>
                    <a:pt x="3176270" y="477012"/>
                  </a:lnTo>
                  <a:lnTo>
                    <a:pt x="3176270" y="468122"/>
                  </a:lnTo>
                  <a:lnTo>
                    <a:pt x="3117215" y="468122"/>
                  </a:lnTo>
                  <a:lnTo>
                    <a:pt x="3116453" y="455422"/>
                  </a:lnTo>
                  <a:lnTo>
                    <a:pt x="3115056" y="442722"/>
                  </a:lnTo>
                  <a:lnTo>
                    <a:pt x="3112770" y="431292"/>
                  </a:lnTo>
                  <a:lnTo>
                    <a:pt x="3109722" y="418592"/>
                  </a:lnTo>
                  <a:lnTo>
                    <a:pt x="3120771" y="413512"/>
                  </a:lnTo>
                  <a:lnTo>
                    <a:pt x="3127121" y="409702"/>
                  </a:lnTo>
                  <a:lnTo>
                    <a:pt x="3131058" y="407162"/>
                  </a:lnTo>
                  <a:lnTo>
                    <a:pt x="3140456" y="399542"/>
                  </a:lnTo>
                  <a:lnTo>
                    <a:pt x="3168650" y="426212"/>
                  </a:lnTo>
                  <a:lnTo>
                    <a:pt x="3176397" y="468122"/>
                  </a:lnTo>
                  <a:lnTo>
                    <a:pt x="3176397" y="423672"/>
                  </a:lnTo>
                  <a:lnTo>
                    <a:pt x="3172587" y="412242"/>
                  </a:lnTo>
                  <a:lnTo>
                    <a:pt x="3165297" y="399542"/>
                  </a:lnTo>
                  <a:lnTo>
                    <a:pt x="3158744" y="388112"/>
                  </a:lnTo>
                  <a:lnTo>
                    <a:pt x="3142742" y="370332"/>
                  </a:lnTo>
                  <a:lnTo>
                    <a:pt x="3142742" y="383032"/>
                  </a:lnTo>
                  <a:lnTo>
                    <a:pt x="3136773" y="390652"/>
                  </a:lnTo>
                  <a:lnTo>
                    <a:pt x="3127629" y="398272"/>
                  </a:lnTo>
                  <a:lnTo>
                    <a:pt x="3116961" y="404622"/>
                  </a:lnTo>
                  <a:lnTo>
                    <a:pt x="3108071" y="409702"/>
                  </a:lnTo>
                  <a:lnTo>
                    <a:pt x="3108071" y="468122"/>
                  </a:lnTo>
                  <a:lnTo>
                    <a:pt x="3108071" y="477012"/>
                  </a:lnTo>
                  <a:lnTo>
                    <a:pt x="3107436" y="488442"/>
                  </a:lnTo>
                  <a:lnTo>
                    <a:pt x="3106039" y="499872"/>
                  </a:lnTo>
                  <a:lnTo>
                    <a:pt x="3104007" y="511302"/>
                  </a:lnTo>
                  <a:lnTo>
                    <a:pt x="3101086" y="521462"/>
                  </a:lnTo>
                  <a:lnTo>
                    <a:pt x="3098038" y="521462"/>
                  </a:lnTo>
                  <a:lnTo>
                    <a:pt x="3098038" y="530352"/>
                  </a:lnTo>
                  <a:lnTo>
                    <a:pt x="3098038" y="531622"/>
                  </a:lnTo>
                  <a:lnTo>
                    <a:pt x="3097784" y="532892"/>
                  </a:lnTo>
                  <a:lnTo>
                    <a:pt x="3089021" y="553212"/>
                  </a:lnTo>
                  <a:lnTo>
                    <a:pt x="3077972" y="572262"/>
                  </a:lnTo>
                  <a:lnTo>
                    <a:pt x="3064764" y="590042"/>
                  </a:lnTo>
                  <a:lnTo>
                    <a:pt x="3049270" y="606552"/>
                  </a:lnTo>
                  <a:lnTo>
                    <a:pt x="3048254" y="607822"/>
                  </a:lnTo>
                  <a:lnTo>
                    <a:pt x="3046730" y="607822"/>
                  </a:lnTo>
                  <a:lnTo>
                    <a:pt x="3044952" y="609092"/>
                  </a:lnTo>
                  <a:lnTo>
                    <a:pt x="3044952" y="607822"/>
                  </a:lnTo>
                  <a:lnTo>
                    <a:pt x="3044952" y="521462"/>
                  </a:lnTo>
                  <a:lnTo>
                    <a:pt x="3071876" y="524002"/>
                  </a:lnTo>
                  <a:lnTo>
                    <a:pt x="3085084" y="526542"/>
                  </a:lnTo>
                  <a:lnTo>
                    <a:pt x="3098038" y="530352"/>
                  </a:lnTo>
                  <a:lnTo>
                    <a:pt x="3098038" y="521462"/>
                  </a:lnTo>
                  <a:lnTo>
                    <a:pt x="3087370" y="518922"/>
                  </a:lnTo>
                  <a:lnTo>
                    <a:pt x="3073400" y="515112"/>
                  </a:lnTo>
                  <a:lnTo>
                    <a:pt x="3045079" y="512572"/>
                  </a:lnTo>
                  <a:lnTo>
                    <a:pt x="3045079" y="477012"/>
                  </a:lnTo>
                  <a:lnTo>
                    <a:pt x="3108071" y="477012"/>
                  </a:lnTo>
                  <a:lnTo>
                    <a:pt x="3108071" y="468122"/>
                  </a:lnTo>
                  <a:lnTo>
                    <a:pt x="3045079" y="468122"/>
                  </a:lnTo>
                  <a:lnTo>
                    <a:pt x="3045079" y="431292"/>
                  </a:lnTo>
                  <a:lnTo>
                    <a:pt x="3073400" y="428752"/>
                  </a:lnTo>
                  <a:lnTo>
                    <a:pt x="3087370" y="426212"/>
                  </a:lnTo>
                  <a:lnTo>
                    <a:pt x="3108071" y="468122"/>
                  </a:lnTo>
                  <a:lnTo>
                    <a:pt x="3108071" y="409702"/>
                  </a:lnTo>
                  <a:lnTo>
                    <a:pt x="3106928" y="409702"/>
                  </a:lnTo>
                  <a:lnTo>
                    <a:pt x="3103118" y="399542"/>
                  </a:lnTo>
                  <a:lnTo>
                    <a:pt x="3098927" y="390652"/>
                  </a:lnTo>
                  <a:lnTo>
                    <a:pt x="3098292" y="389382"/>
                  </a:lnTo>
                  <a:lnTo>
                    <a:pt x="3098292" y="413512"/>
                  </a:lnTo>
                  <a:lnTo>
                    <a:pt x="3085211" y="417322"/>
                  </a:lnTo>
                  <a:lnTo>
                    <a:pt x="3058668" y="422402"/>
                  </a:lnTo>
                  <a:lnTo>
                    <a:pt x="3045079" y="422402"/>
                  </a:lnTo>
                  <a:lnTo>
                    <a:pt x="3045079" y="336042"/>
                  </a:lnTo>
                  <a:lnTo>
                    <a:pt x="3071495" y="362712"/>
                  </a:lnTo>
                  <a:lnTo>
                    <a:pt x="3088767" y="390652"/>
                  </a:lnTo>
                  <a:lnTo>
                    <a:pt x="3093339" y="400812"/>
                  </a:lnTo>
                  <a:lnTo>
                    <a:pt x="3095371" y="405892"/>
                  </a:lnTo>
                  <a:lnTo>
                    <a:pt x="3097784" y="412242"/>
                  </a:lnTo>
                  <a:lnTo>
                    <a:pt x="3097911" y="412242"/>
                  </a:lnTo>
                  <a:lnTo>
                    <a:pt x="3098292" y="413512"/>
                  </a:lnTo>
                  <a:lnTo>
                    <a:pt x="3098292" y="389382"/>
                  </a:lnTo>
                  <a:lnTo>
                    <a:pt x="3076956" y="353822"/>
                  </a:lnTo>
                  <a:lnTo>
                    <a:pt x="3063367" y="338582"/>
                  </a:lnTo>
                  <a:lnTo>
                    <a:pt x="3086227" y="343662"/>
                  </a:lnTo>
                  <a:lnTo>
                    <a:pt x="3106928" y="353822"/>
                  </a:lnTo>
                  <a:lnTo>
                    <a:pt x="3125851" y="366522"/>
                  </a:lnTo>
                  <a:lnTo>
                    <a:pt x="3142742" y="383032"/>
                  </a:lnTo>
                  <a:lnTo>
                    <a:pt x="3142742" y="370332"/>
                  </a:lnTo>
                  <a:lnTo>
                    <a:pt x="3095752" y="338582"/>
                  </a:lnTo>
                  <a:lnTo>
                    <a:pt x="3055620" y="327152"/>
                  </a:lnTo>
                  <a:lnTo>
                    <a:pt x="3035681" y="327152"/>
                  </a:lnTo>
                  <a:lnTo>
                    <a:pt x="3035681" y="336042"/>
                  </a:lnTo>
                  <a:lnTo>
                    <a:pt x="3035681" y="422402"/>
                  </a:lnTo>
                  <a:lnTo>
                    <a:pt x="3035681" y="477012"/>
                  </a:lnTo>
                  <a:lnTo>
                    <a:pt x="3035681" y="512572"/>
                  </a:lnTo>
                  <a:lnTo>
                    <a:pt x="3035554" y="607822"/>
                  </a:lnTo>
                  <a:lnTo>
                    <a:pt x="3032887" y="607822"/>
                  </a:lnTo>
                  <a:lnTo>
                    <a:pt x="3031363" y="606552"/>
                  </a:lnTo>
                  <a:lnTo>
                    <a:pt x="3017266" y="591312"/>
                  </a:lnTo>
                  <a:lnTo>
                    <a:pt x="3017266" y="606552"/>
                  </a:lnTo>
                  <a:lnTo>
                    <a:pt x="2994533" y="600202"/>
                  </a:lnTo>
                  <a:lnTo>
                    <a:pt x="2973705" y="590042"/>
                  </a:lnTo>
                  <a:lnTo>
                    <a:pt x="2954782" y="578612"/>
                  </a:lnTo>
                  <a:lnTo>
                    <a:pt x="2937637" y="560832"/>
                  </a:lnTo>
                  <a:lnTo>
                    <a:pt x="2944622" y="553212"/>
                  </a:lnTo>
                  <a:lnTo>
                    <a:pt x="2945257" y="553212"/>
                  </a:lnTo>
                  <a:lnTo>
                    <a:pt x="2953893" y="545592"/>
                  </a:lnTo>
                  <a:lnTo>
                    <a:pt x="2963291" y="539242"/>
                  </a:lnTo>
                  <a:lnTo>
                    <a:pt x="2973705" y="534162"/>
                  </a:lnTo>
                  <a:lnTo>
                    <a:pt x="2977515" y="544322"/>
                  </a:lnTo>
                  <a:lnTo>
                    <a:pt x="2981706" y="553212"/>
                  </a:lnTo>
                  <a:lnTo>
                    <a:pt x="2997581" y="581152"/>
                  </a:lnTo>
                  <a:lnTo>
                    <a:pt x="3017266" y="606552"/>
                  </a:lnTo>
                  <a:lnTo>
                    <a:pt x="3017266" y="591312"/>
                  </a:lnTo>
                  <a:lnTo>
                    <a:pt x="3016250" y="590042"/>
                  </a:lnTo>
                  <a:lnTo>
                    <a:pt x="3002788" y="572262"/>
                  </a:lnTo>
                  <a:lnTo>
                    <a:pt x="2991612" y="553212"/>
                  </a:lnTo>
                  <a:lnTo>
                    <a:pt x="2983611" y="534162"/>
                  </a:lnTo>
                  <a:lnTo>
                    <a:pt x="2982722" y="531622"/>
                  </a:lnTo>
                  <a:lnTo>
                    <a:pt x="3008630" y="524002"/>
                  </a:lnTo>
                  <a:lnTo>
                    <a:pt x="3035554" y="521462"/>
                  </a:lnTo>
                  <a:lnTo>
                    <a:pt x="3035554" y="512572"/>
                  </a:lnTo>
                  <a:lnTo>
                    <a:pt x="3007360" y="515112"/>
                  </a:lnTo>
                  <a:lnTo>
                    <a:pt x="2993390" y="518922"/>
                  </a:lnTo>
                  <a:lnTo>
                    <a:pt x="2979547" y="521462"/>
                  </a:lnTo>
                  <a:lnTo>
                    <a:pt x="2976753" y="511302"/>
                  </a:lnTo>
                  <a:lnTo>
                    <a:pt x="2974594" y="499872"/>
                  </a:lnTo>
                  <a:lnTo>
                    <a:pt x="2973324" y="488442"/>
                  </a:lnTo>
                  <a:lnTo>
                    <a:pt x="2972562" y="477012"/>
                  </a:lnTo>
                  <a:lnTo>
                    <a:pt x="3035681" y="477012"/>
                  </a:lnTo>
                  <a:lnTo>
                    <a:pt x="3035681" y="422402"/>
                  </a:lnTo>
                  <a:lnTo>
                    <a:pt x="3035554" y="422402"/>
                  </a:lnTo>
                  <a:lnTo>
                    <a:pt x="3035554" y="431292"/>
                  </a:lnTo>
                  <a:lnTo>
                    <a:pt x="3035554" y="468122"/>
                  </a:lnTo>
                  <a:lnTo>
                    <a:pt x="2972562" y="468122"/>
                  </a:lnTo>
                  <a:lnTo>
                    <a:pt x="2973197" y="455422"/>
                  </a:lnTo>
                  <a:lnTo>
                    <a:pt x="2974594" y="445262"/>
                  </a:lnTo>
                  <a:lnTo>
                    <a:pt x="2976753" y="433832"/>
                  </a:lnTo>
                  <a:lnTo>
                    <a:pt x="2979547" y="422402"/>
                  </a:lnTo>
                  <a:lnTo>
                    <a:pt x="2993263" y="426212"/>
                  </a:lnTo>
                  <a:lnTo>
                    <a:pt x="3007233" y="428752"/>
                  </a:lnTo>
                  <a:lnTo>
                    <a:pt x="3035554" y="431292"/>
                  </a:lnTo>
                  <a:lnTo>
                    <a:pt x="3035554" y="422402"/>
                  </a:lnTo>
                  <a:lnTo>
                    <a:pt x="3022092" y="422402"/>
                  </a:lnTo>
                  <a:lnTo>
                    <a:pt x="2995422" y="417322"/>
                  </a:lnTo>
                  <a:lnTo>
                    <a:pt x="2982214" y="413512"/>
                  </a:lnTo>
                  <a:lnTo>
                    <a:pt x="2983484" y="410972"/>
                  </a:lnTo>
                  <a:lnTo>
                    <a:pt x="2983738" y="409702"/>
                  </a:lnTo>
                  <a:lnTo>
                    <a:pt x="2995168" y="384302"/>
                  </a:lnTo>
                  <a:lnTo>
                    <a:pt x="3017266" y="352552"/>
                  </a:lnTo>
                  <a:lnTo>
                    <a:pt x="3030855" y="338582"/>
                  </a:lnTo>
                  <a:lnTo>
                    <a:pt x="3031490" y="338582"/>
                  </a:lnTo>
                  <a:lnTo>
                    <a:pt x="3031998" y="337312"/>
                  </a:lnTo>
                  <a:lnTo>
                    <a:pt x="3033649" y="336042"/>
                  </a:lnTo>
                  <a:lnTo>
                    <a:pt x="3035681" y="336042"/>
                  </a:lnTo>
                  <a:lnTo>
                    <a:pt x="3035681" y="327152"/>
                  </a:lnTo>
                  <a:lnTo>
                    <a:pt x="3025013" y="327152"/>
                  </a:lnTo>
                  <a:lnTo>
                    <a:pt x="3017393" y="328422"/>
                  </a:lnTo>
                  <a:lnTo>
                    <a:pt x="3017393" y="338582"/>
                  </a:lnTo>
                  <a:lnTo>
                    <a:pt x="3003550" y="353822"/>
                  </a:lnTo>
                  <a:lnTo>
                    <a:pt x="2991739" y="371602"/>
                  </a:lnTo>
                  <a:lnTo>
                    <a:pt x="2981706" y="390652"/>
                  </a:lnTo>
                  <a:lnTo>
                    <a:pt x="2973705" y="410972"/>
                  </a:lnTo>
                  <a:lnTo>
                    <a:pt x="2970657" y="408432"/>
                  </a:lnTo>
                  <a:lnTo>
                    <a:pt x="2970657" y="419862"/>
                  </a:lnTo>
                  <a:lnTo>
                    <a:pt x="2970403" y="421132"/>
                  </a:lnTo>
                  <a:lnTo>
                    <a:pt x="2970403" y="525272"/>
                  </a:lnTo>
                  <a:lnTo>
                    <a:pt x="2949575" y="537972"/>
                  </a:lnTo>
                  <a:lnTo>
                    <a:pt x="2931414" y="553212"/>
                  </a:lnTo>
                  <a:lnTo>
                    <a:pt x="2921127" y="539242"/>
                  </a:lnTo>
                  <a:lnTo>
                    <a:pt x="2912237" y="518922"/>
                  </a:lnTo>
                  <a:lnTo>
                    <a:pt x="2906141" y="496062"/>
                  </a:lnTo>
                  <a:lnTo>
                    <a:pt x="2904490" y="477012"/>
                  </a:lnTo>
                  <a:lnTo>
                    <a:pt x="2963164" y="477012"/>
                  </a:lnTo>
                  <a:lnTo>
                    <a:pt x="2963672" y="483362"/>
                  </a:lnTo>
                  <a:lnTo>
                    <a:pt x="2964942" y="494792"/>
                  </a:lnTo>
                  <a:lnTo>
                    <a:pt x="2965704" y="501142"/>
                  </a:lnTo>
                  <a:lnTo>
                    <a:pt x="2966720" y="507492"/>
                  </a:lnTo>
                  <a:lnTo>
                    <a:pt x="2967990" y="512572"/>
                  </a:lnTo>
                  <a:lnTo>
                    <a:pt x="2969133" y="518922"/>
                  </a:lnTo>
                  <a:lnTo>
                    <a:pt x="2970403" y="525272"/>
                  </a:lnTo>
                  <a:lnTo>
                    <a:pt x="2970403" y="421132"/>
                  </a:lnTo>
                  <a:lnTo>
                    <a:pt x="2967863" y="431292"/>
                  </a:lnTo>
                  <a:lnTo>
                    <a:pt x="2965704" y="442722"/>
                  </a:lnTo>
                  <a:lnTo>
                    <a:pt x="2964180" y="455422"/>
                  </a:lnTo>
                  <a:lnTo>
                    <a:pt x="2963545" y="468122"/>
                  </a:lnTo>
                  <a:lnTo>
                    <a:pt x="2904236" y="468122"/>
                  </a:lnTo>
                  <a:lnTo>
                    <a:pt x="2906649" y="446532"/>
                  </a:lnTo>
                  <a:lnTo>
                    <a:pt x="2911856" y="426212"/>
                  </a:lnTo>
                  <a:lnTo>
                    <a:pt x="2920111" y="408432"/>
                  </a:lnTo>
                  <a:lnTo>
                    <a:pt x="2931160" y="390652"/>
                  </a:lnTo>
                  <a:lnTo>
                    <a:pt x="2935859" y="394462"/>
                  </a:lnTo>
                  <a:lnTo>
                    <a:pt x="2940431" y="399542"/>
                  </a:lnTo>
                  <a:lnTo>
                    <a:pt x="2945003" y="403352"/>
                  </a:lnTo>
                  <a:lnTo>
                    <a:pt x="2949702" y="407162"/>
                  </a:lnTo>
                  <a:lnTo>
                    <a:pt x="2954655" y="410972"/>
                  </a:lnTo>
                  <a:lnTo>
                    <a:pt x="2959862" y="413512"/>
                  </a:lnTo>
                  <a:lnTo>
                    <a:pt x="2970657" y="419862"/>
                  </a:lnTo>
                  <a:lnTo>
                    <a:pt x="2970657" y="408432"/>
                  </a:lnTo>
                  <a:lnTo>
                    <a:pt x="2953893" y="399542"/>
                  </a:lnTo>
                  <a:lnTo>
                    <a:pt x="2945257" y="390652"/>
                  </a:lnTo>
                  <a:lnTo>
                    <a:pt x="2944622" y="390652"/>
                  </a:lnTo>
                  <a:lnTo>
                    <a:pt x="2937637" y="383032"/>
                  </a:lnTo>
                  <a:lnTo>
                    <a:pt x="2954782" y="366522"/>
                  </a:lnTo>
                  <a:lnTo>
                    <a:pt x="2973705" y="353822"/>
                  </a:lnTo>
                  <a:lnTo>
                    <a:pt x="2994533" y="343662"/>
                  </a:lnTo>
                  <a:lnTo>
                    <a:pt x="3017393" y="338582"/>
                  </a:lnTo>
                  <a:lnTo>
                    <a:pt x="3017393" y="328422"/>
                  </a:lnTo>
                  <a:lnTo>
                    <a:pt x="3015488" y="328422"/>
                  </a:lnTo>
                  <a:lnTo>
                    <a:pt x="3005963" y="330962"/>
                  </a:lnTo>
                  <a:lnTo>
                    <a:pt x="2955798" y="353822"/>
                  </a:lnTo>
                  <a:lnTo>
                    <a:pt x="2918206" y="393192"/>
                  </a:lnTo>
                  <a:lnTo>
                    <a:pt x="2897886" y="443992"/>
                  </a:lnTo>
                  <a:lnTo>
                    <a:pt x="2895219" y="474472"/>
                  </a:lnTo>
                  <a:lnTo>
                    <a:pt x="2898267" y="502412"/>
                  </a:lnTo>
                  <a:lnTo>
                    <a:pt x="2918714" y="551942"/>
                  </a:lnTo>
                  <a:lnTo>
                    <a:pt x="2954401" y="588772"/>
                  </a:lnTo>
                  <a:lnTo>
                    <a:pt x="3000629" y="611632"/>
                  </a:lnTo>
                  <a:lnTo>
                    <a:pt x="3027680" y="615442"/>
                  </a:lnTo>
                  <a:lnTo>
                    <a:pt x="3054350" y="615442"/>
                  </a:lnTo>
                  <a:lnTo>
                    <a:pt x="3080004" y="611632"/>
                  </a:lnTo>
                  <a:lnTo>
                    <a:pt x="3086100" y="609092"/>
                  </a:lnTo>
                  <a:lnTo>
                    <a:pt x="3094228" y="606552"/>
                  </a:lnTo>
                  <a:lnTo>
                    <a:pt x="3126486" y="588772"/>
                  </a:lnTo>
                  <a:lnTo>
                    <a:pt x="3145917" y="570992"/>
                  </a:lnTo>
                  <a:lnTo>
                    <a:pt x="3160141" y="553212"/>
                  </a:lnTo>
                  <a:lnTo>
                    <a:pt x="3162173" y="550672"/>
                  </a:lnTo>
                  <a:lnTo>
                    <a:pt x="3174619" y="527812"/>
                  </a:lnTo>
                  <a:lnTo>
                    <a:pt x="3182620" y="501142"/>
                  </a:lnTo>
                  <a:lnTo>
                    <a:pt x="3184271" y="490982"/>
                  </a:lnTo>
                  <a:lnTo>
                    <a:pt x="3185033" y="487172"/>
                  </a:lnTo>
                  <a:lnTo>
                    <a:pt x="3185033" y="4566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5432552" y="4732782"/>
            <a:ext cx="1581150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spc="-10" dirty="0">
                <a:solidFill>
                  <a:srgbClr val="FFFFFF"/>
                </a:solidFill>
                <a:latin typeface="Verdana"/>
                <a:cs typeface="Verdana"/>
                <a:hlinkClick r:id="rId10"/>
              </a:rPr>
              <a:t>bizcloudbilling@jazz.com.pk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314435" y="4525771"/>
            <a:ext cx="142938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spc="-10" dirty="0">
                <a:solidFill>
                  <a:srgbClr val="FFFFFF"/>
                </a:solidFill>
                <a:latin typeface="Verdana"/>
                <a:cs typeface="Verdana"/>
                <a:hlinkClick r:id="rId11"/>
              </a:rPr>
              <a:t>garaj-cloud@jazz.com.pk</a:t>
            </a:r>
            <a:endParaRPr sz="85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372093" y="4914646"/>
            <a:ext cx="88201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spc="-10" dirty="0">
                <a:solidFill>
                  <a:srgbClr val="FFFFFF"/>
                </a:solidFill>
                <a:latin typeface="Verdana"/>
                <a:cs typeface="Verdana"/>
              </a:rPr>
              <a:t>garajcloud.com</a:t>
            </a:r>
            <a:endParaRPr sz="85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24511</TotalTime>
  <Words>438</Words>
  <Application>Microsoft Macintosh PowerPoint</Application>
  <PresentationFormat>Widescreen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ADLaM Display</vt:lpstr>
      <vt:lpstr>Arial</vt:lpstr>
      <vt:lpstr>Arial Black</vt:lpstr>
      <vt:lpstr>Calibri</vt:lpstr>
      <vt:lpstr>Verdana</vt:lpstr>
      <vt:lpstr>Office Theme</vt:lpstr>
      <vt:lpstr>PowerPoint Presentation</vt:lpstr>
      <vt:lpstr>Garaj’s Journey To Seamless Email Management</vt:lpstr>
      <vt:lpstr>Product Features</vt:lpstr>
      <vt:lpstr>Why Garaj Mail?</vt:lpstr>
      <vt:lpstr>Packages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Manahil Tauseef/BIZ/ISB</dc:creator>
  <cp:lastModifiedBy>Muhammad Ali Amjad/BIZ/ISB</cp:lastModifiedBy>
  <cp:revision>56</cp:revision>
  <dcterms:created xsi:type="dcterms:W3CDTF">2024-03-12T05:33:39Z</dcterms:created>
  <dcterms:modified xsi:type="dcterms:W3CDTF">2024-04-23T06:04:35Z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2024-03-12T00:00:00Z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MSIP_Label_0886e226-cfd0-4c2d-b2ff-bd9be0eaa4b4_Enabled">
    <vt:lpwstr>true</vt:lpwstr>
  </property>
  <property fmtid="{D5CDD505-2E9C-101B-9397-08002B2CF9AE}" pid="7" name="MSIP_Label_0886e226-cfd0-4c2d-b2ff-bd9be0eaa4b4_SetDate">
    <vt:lpwstr>2024-03-12T07:17:57Z</vt:lpwstr>
  </property>
  <property fmtid="{D5CDD505-2E9C-101B-9397-08002B2CF9AE}" pid="8" name="MSIP_Label_0886e226-cfd0-4c2d-b2ff-bd9be0eaa4b4_Method">
    <vt:lpwstr>Standard</vt:lpwstr>
  </property>
  <property fmtid="{D5CDD505-2E9C-101B-9397-08002B2CF9AE}" pid="9" name="MSIP_Label_0886e226-cfd0-4c2d-b2ff-bd9be0eaa4b4_Name">
    <vt:lpwstr>Internal</vt:lpwstr>
  </property>
  <property fmtid="{D5CDD505-2E9C-101B-9397-08002B2CF9AE}" pid="10" name="MSIP_Label_0886e226-cfd0-4c2d-b2ff-bd9be0eaa4b4_SiteId">
    <vt:lpwstr>5764b349-a60c-4df1-8cf5-62d06dd5b2c3</vt:lpwstr>
  </property>
  <property fmtid="{D5CDD505-2E9C-101B-9397-08002B2CF9AE}" pid="11" name="MSIP_Label_0886e226-cfd0-4c2d-b2ff-bd9be0eaa4b4_ActionId">
    <vt:lpwstr>2610c916-f677-408b-86f0-b7d5d22c707c</vt:lpwstr>
  </property>
  <property fmtid="{D5CDD505-2E9C-101B-9397-08002B2CF9AE}" pid="12" name="MSIP_Label_0886e226-cfd0-4c2d-b2ff-bd9be0eaa4b4_ContentBits">
    <vt:lpwstr>0</vt:lpwstr>
  </property>
</Properties>
</file>